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68"/>
  </p:notesMasterIdLst>
  <p:handoutMasterIdLst>
    <p:handoutMasterId r:id="rId69"/>
  </p:handoutMasterIdLst>
  <p:sldIdLst>
    <p:sldId id="256" r:id="rId2"/>
    <p:sldId id="258" r:id="rId3"/>
    <p:sldId id="461" r:id="rId4"/>
    <p:sldId id="463" r:id="rId5"/>
    <p:sldId id="465" r:id="rId6"/>
    <p:sldId id="466" r:id="rId7"/>
    <p:sldId id="464" r:id="rId8"/>
    <p:sldId id="469" r:id="rId9"/>
    <p:sldId id="470" r:id="rId10"/>
    <p:sldId id="729" r:id="rId11"/>
    <p:sldId id="730" r:id="rId12"/>
    <p:sldId id="731" r:id="rId13"/>
    <p:sldId id="732" r:id="rId14"/>
    <p:sldId id="733" r:id="rId15"/>
    <p:sldId id="735" r:id="rId16"/>
    <p:sldId id="454" r:id="rId17"/>
    <p:sldId id="736" r:id="rId18"/>
    <p:sldId id="737" r:id="rId19"/>
    <p:sldId id="541" r:id="rId20"/>
    <p:sldId id="456" r:id="rId21"/>
    <p:sldId id="457" r:id="rId22"/>
    <p:sldId id="686" r:id="rId23"/>
    <p:sldId id="687" r:id="rId24"/>
    <p:sldId id="734" r:id="rId25"/>
    <p:sldId id="597" r:id="rId26"/>
    <p:sldId id="577" r:id="rId27"/>
    <p:sldId id="655" r:id="rId28"/>
    <p:sldId id="578" r:id="rId29"/>
    <p:sldId id="656" r:id="rId30"/>
    <p:sldId id="685" r:id="rId31"/>
    <p:sldId id="693" r:id="rId32"/>
    <p:sldId id="695" r:id="rId33"/>
    <p:sldId id="696" r:id="rId34"/>
    <p:sldId id="697" r:id="rId35"/>
    <p:sldId id="698" r:id="rId36"/>
    <p:sldId id="638" r:id="rId37"/>
    <p:sldId id="639" r:id="rId38"/>
    <p:sldId id="640" r:id="rId39"/>
    <p:sldId id="641" r:id="rId40"/>
    <p:sldId id="642" r:id="rId41"/>
    <p:sldId id="724" r:id="rId42"/>
    <p:sldId id="719" r:id="rId43"/>
    <p:sldId id="720" r:id="rId44"/>
    <p:sldId id="721" r:id="rId45"/>
    <p:sldId id="722" r:id="rId46"/>
    <p:sldId id="723" r:id="rId47"/>
    <p:sldId id="643" r:id="rId48"/>
    <p:sldId id="699" r:id="rId49"/>
    <p:sldId id="725" r:id="rId50"/>
    <p:sldId id="658" r:id="rId51"/>
    <p:sldId id="700" r:id="rId52"/>
    <p:sldId id="701" r:id="rId53"/>
    <p:sldId id="726" r:id="rId54"/>
    <p:sldId id="659" r:id="rId55"/>
    <p:sldId id="713" r:id="rId56"/>
    <p:sldId id="711" r:id="rId57"/>
    <p:sldId id="712" r:id="rId58"/>
    <p:sldId id="718" r:id="rId59"/>
    <p:sldId id="717" r:id="rId60"/>
    <p:sldId id="484" r:id="rId61"/>
    <p:sldId id="727" r:id="rId62"/>
    <p:sldId id="681" r:id="rId63"/>
    <p:sldId id="666" r:id="rId64"/>
    <p:sldId id="677" r:id="rId65"/>
    <p:sldId id="679" r:id="rId66"/>
    <p:sldId id="678" r:id="rId67"/>
  </p:sldIdLst>
  <p:sldSz cx="9144000" cy="6858000" type="screen4x3"/>
  <p:notesSz cx="6858000" cy="9144000"/>
  <p:custDataLst>
    <p:tags r:id="rId70"/>
  </p:custDataLst>
  <p:defaultTextStyle>
    <a:defPPr>
      <a:defRPr lang="en-US"/>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CC"/>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94783" autoAdjust="0"/>
  </p:normalViewPr>
  <p:slideViewPr>
    <p:cSldViewPr>
      <p:cViewPr varScale="1">
        <p:scale>
          <a:sx n="112" d="100"/>
          <a:sy n="112" d="100"/>
        </p:scale>
        <p:origin x="2242" y="8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10314"/>
    </p:cViewPr>
  </p:sorterViewPr>
  <p:notesViewPr>
    <p:cSldViewPr>
      <p:cViewPr varScale="1">
        <p:scale>
          <a:sx n="85" d="100"/>
          <a:sy n="85" d="100"/>
        </p:scale>
        <p:origin x="-173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88D5716-B2F0-47B3-80C0-91E123EC0F50}" type="slidenum">
              <a:rPr lang="en-US"/>
              <a:pPr/>
              <a:t>‹#›</a:t>
            </a:fld>
            <a:endParaRPr lang="en-US"/>
          </a:p>
        </p:txBody>
      </p:sp>
    </p:spTree>
    <p:extLst>
      <p:ext uri="{BB962C8B-B14F-4D97-AF65-F5344CB8AC3E}">
        <p14:creationId xmlns:p14="http://schemas.microsoft.com/office/powerpoint/2010/main" val="2580500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788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78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E10457B-DC43-491B-84E1-00DE20AC4DA6}" type="slidenum">
              <a:rPr lang="en-GB"/>
              <a:pPr/>
              <a:t>‹#›</a:t>
            </a:fld>
            <a:endParaRPr lang="en-GB"/>
          </a:p>
        </p:txBody>
      </p:sp>
    </p:spTree>
    <p:extLst>
      <p:ext uri="{BB962C8B-B14F-4D97-AF65-F5344CB8AC3E}">
        <p14:creationId xmlns:p14="http://schemas.microsoft.com/office/powerpoint/2010/main" val="40165580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E69F9D-B666-41D2-9594-832AAB4B0DF8}" type="slidenum">
              <a:rPr lang="en-GB"/>
              <a:pPr/>
              <a:t>13</a:t>
            </a:fld>
            <a:endParaRPr lang="en-GB"/>
          </a:p>
        </p:txBody>
      </p:sp>
      <p:sp>
        <p:nvSpPr>
          <p:cNvPr id="242690"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242691" name="Rectangle 3"/>
          <p:cNvSpPr txBox="1">
            <a:spLocks noGrp="1" noChangeArrowheads="1"/>
          </p:cNvSpPr>
          <p:nvPr>
            <p:ph type="body" idx="1"/>
          </p:nvPr>
        </p:nvSpPr>
        <p:spPr>
          <a:xfrm>
            <a:off x="1062038" y="4349750"/>
            <a:ext cx="4740275" cy="3514725"/>
          </a:xfrm>
          <a:ln/>
        </p:spPr>
        <p:txBody>
          <a:bodyPr wrap="none" anchor="ctr"/>
          <a:lstStyle/>
          <a:p>
            <a:endParaRPr lang="en-GB"/>
          </a:p>
        </p:txBody>
      </p:sp>
    </p:spTree>
    <p:extLst>
      <p:ext uri="{BB962C8B-B14F-4D97-AF65-F5344CB8AC3E}">
        <p14:creationId xmlns:p14="http://schemas.microsoft.com/office/powerpoint/2010/main" val="4093623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15F387-6933-47A3-A6B7-C8BE3251E23E}" type="slidenum">
              <a:rPr lang="en-GB"/>
              <a:pPr/>
              <a:t>14</a:t>
            </a:fld>
            <a:endParaRPr lang="en-GB"/>
          </a:p>
        </p:txBody>
      </p:sp>
      <p:sp>
        <p:nvSpPr>
          <p:cNvPr id="246786" name="Rectangle 2"/>
          <p:cNvSpPr>
            <a:spLocks noGrp="1" noRot="1" noChangeAspect="1" noChangeArrowheads="1" noTextEdit="1"/>
          </p:cNvSpPr>
          <p:nvPr>
            <p:ph type="sldImg"/>
          </p:nvPr>
        </p:nvSpPr>
        <p:spPr>
          <a:xfrm>
            <a:off x="1319213" y="877888"/>
            <a:ext cx="4219575" cy="3165475"/>
          </a:xfrm>
          <a:solidFill>
            <a:srgbClr val="FFFFFF"/>
          </a:solidFill>
          <a:ln/>
        </p:spPr>
      </p:sp>
      <p:sp>
        <p:nvSpPr>
          <p:cNvPr id="246787" name="Rectangle 3"/>
          <p:cNvSpPr txBox="1">
            <a:spLocks noGrp="1" noChangeArrowheads="1"/>
          </p:cNvSpPr>
          <p:nvPr>
            <p:ph type="body" idx="1"/>
          </p:nvPr>
        </p:nvSpPr>
        <p:spPr>
          <a:xfrm>
            <a:off x="1062038" y="4349750"/>
            <a:ext cx="4740275" cy="3514725"/>
          </a:xfrm>
          <a:ln/>
        </p:spPr>
        <p:txBody>
          <a:bodyPr wrap="none" anchor="ctr"/>
          <a:lstStyle/>
          <a:p>
            <a:endParaRPr lang="en-GB"/>
          </a:p>
        </p:txBody>
      </p:sp>
    </p:spTree>
    <p:extLst>
      <p:ext uri="{BB962C8B-B14F-4D97-AF65-F5344CB8AC3E}">
        <p14:creationId xmlns:p14="http://schemas.microsoft.com/office/powerpoint/2010/main" val="2036526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1458E0-A83E-4FE5-A8D3-3A788FD0ECE9}" type="slidenum">
              <a:rPr lang="en-GB"/>
              <a:pPr/>
              <a:t>23</a:t>
            </a:fld>
            <a:endParaRPr lang="en-GB"/>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GB" b="1"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COLT:</a:t>
            </a:r>
            <a:r>
              <a:rPr lang="en-US" baseline="0" dirty="0" smtClean="0"/>
              <a:t> PC: Ulrike von </a:t>
            </a:r>
            <a:r>
              <a:rPr lang="en-US" baseline="0" dirty="0" err="1" smtClean="0"/>
              <a:t>Luxburg</a:t>
            </a:r>
            <a:r>
              <a:rPr lang="en-US" baseline="0" dirty="0" smtClean="0"/>
              <a:t>, local: </a:t>
            </a:r>
            <a:r>
              <a:rPr lang="en-US" sz="1200" b="1" kern="1200" dirty="0" err="1" smtClean="0">
                <a:solidFill>
                  <a:schemeClr val="tx1"/>
                </a:solidFill>
                <a:latin typeface="Arial" charset="0"/>
                <a:ea typeface="+mn-ea"/>
                <a:cs typeface="Arial" charset="0"/>
              </a:rPr>
              <a:t>András</a:t>
            </a:r>
            <a:r>
              <a:rPr lang="en-US" sz="1200" b="1" kern="1200" dirty="0" smtClean="0">
                <a:solidFill>
                  <a:schemeClr val="tx1"/>
                </a:solidFill>
                <a:latin typeface="Arial" charset="0"/>
                <a:ea typeface="+mn-ea"/>
                <a:cs typeface="Arial" charset="0"/>
              </a:rPr>
              <a:t> </a:t>
            </a:r>
            <a:r>
              <a:rPr lang="en-US" sz="1200" b="1" kern="1200" dirty="0" err="1" smtClean="0">
                <a:solidFill>
                  <a:schemeClr val="tx1"/>
                </a:solidFill>
                <a:latin typeface="Arial" charset="0"/>
                <a:ea typeface="+mn-ea"/>
                <a:cs typeface="Arial" charset="0"/>
              </a:rPr>
              <a:t>György</a:t>
            </a:r>
            <a:endParaRPr lang="en-US" sz="1200" b="1" kern="1200" dirty="0" smtClean="0">
              <a:solidFill>
                <a:schemeClr val="tx1"/>
              </a:solidFill>
              <a:latin typeface="Arial" charset="0"/>
              <a:ea typeface="+mn-ea"/>
              <a:cs typeface="Arial" charset="0"/>
            </a:endParaRPr>
          </a:p>
          <a:p>
            <a:r>
              <a:rPr lang="en-US" sz="1200" b="1" kern="1200" baseline="0" dirty="0" smtClean="0">
                <a:solidFill>
                  <a:schemeClr val="tx1"/>
                </a:solidFill>
                <a:latin typeface="Arial" charset="0"/>
                <a:ea typeface="+mn-ea"/>
                <a:cs typeface="Arial" charset="0"/>
              </a:rPr>
              <a:t>ICMI: PC </a:t>
            </a:r>
            <a:r>
              <a:rPr lang="en-US" sz="1200" kern="1200" dirty="0" smtClean="0">
                <a:solidFill>
                  <a:schemeClr val="tx1"/>
                </a:solidFill>
                <a:latin typeface="Arial" charset="0"/>
                <a:ea typeface="+mn-ea"/>
                <a:cs typeface="Arial" charset="0"/>
              </a:rPr>
              <a:t>Daniel </a:t>
            </a:r>
            <a:r>
              <a:rPr lang="en-US" sz="1200" kern="1200" dirty="0" err="1" smtClean="0">
                <a:solidFill>
                  <a:schemeClr val="tx1"/>
                </a:solidFill>
                <a:latin typeface="Arial" charset="0"/>
                <a:ea typeface="+mn-ea"/>
                <a:cs typeface="Arial" charset="0"/>
              </a:rPr>
              <a:t>Gatica</a:t>
            </a:r>
            <a:r>
              <a:rPr lang="en-US" sz="1200" kern="1200" dirty="0" smtClean="0">
                <a:solidFill>
                  <a:schemeClr val="tx1"/>
                </a:solidFill>
                <a:latin typeface="Arial" charset="0"/>
                <a:ea typeface="+mn-ea"/>
                <a:cs typeface="Arial" charset="0"/>
              </a:rPr>
              <a:t>-Perez, general: </a:t>
            </a:r>
            <a:r>
              <a:rPr lang="en-US" sz="1200" kern="1200" dirty="0" err="1" smtClean="0">
                <a:solidFill>
                  <a:schemeClr val="tx1"/>
                </a:solidFill>
                <a:latin typeface="Arial" charset="0"/>
                <a:ea typeface="+mn-ea"/>
                <a:cs typeface="Arial" charset="0"/>
              </a:rPr>
              <a:t>Herve</a:t>
            </a:r>
            <a:r>
              <a:rPr lang="en-US" sz="1200" kern="1200" dirty="0" smtClean="0">
                <a:solidFill>
                  <a:schemeClr val="tx1"/>
                </a:solidFill>
                <a:latin typeface="Arial" charset="0"/>
                <a:ea typeface="+mn-ea"/>
                <a:cs typeface="Arial" charset="0"/>
              </a:rPr>
              <a:t> </a:t>
            </a:r>
            <a:r>
              <a:rPr lang="en-US" sz="1200" kern="1200" dirty="0" err="1" smtClean="0">
                <a:solidFill>
                  <a:schemeClr val="tx1"/>
                </a:solidFill>
                <a:latin typeface="Arial" charset="0"/>
                <a:ea typeface="+mn-ea"/>
                <a:cs typeface="Arial" charset="0"/>
              </a:rPr>
              <a:t>Boulard</a:t>
            </a:r>
            <a:r>
              <a:rPr lang="en-US" sz="1200" kern="1200" dirty="0" smtClean="0">
                <a:solidFill>
                  <a:schemeClr val="tx1"/>
                </a:solidFill>
                <a:latin typeface="Arial" charset="0"/>
                <a:ea typeface="+mn-ea"/>
                <a:cs typeface="Arial" charset="0"/>
              </a:rPr>
              <a:t>,</a:t>
            </a:r>
            <a:r>
              <a:rPr lang="en-US" sz="1200" kern="1200" baseline="0" dirty="0" smtClean="0">
                <a:solidFill>
                  <a:schemeClr val="tx1"/>
                </a:solidFill>
                <a:latin typeface="Arial" charset="0"/>
                <a:ea typeface="+mn-ea"/>
                <a:cs typeface="Arial" charset="0"/>
              </a:rPr>
              <a:t> Enrique Vidal</a:t>
            </a:r>
          </a:p>
          <a:p>
            <a:r>
              <a:rPr lang="en-US" sz="1200" kern="1200" baseline="0" dirty="0" smtClean="0">
                <a:solidFill>
                  <a:schemeClr val="tx1"/>
                </a:solidFill>
                <a:latin typeface="Arial" charset="0"/>
                <a:ea typeface="+mn-ea"/>
                <a:cs typeface="Arial" charset="0"/>
              </a:rPr>
              <a:t>ICML: general chair </a:t>
            </a:r>
            <a:r>
              <a:rPr lang="en-US" sz="1200" kern="1200" baseline="0" dirty="0" err="1" smtClean="0">
                <a:solidFill>
                  <a:schemeClr val="tx1"/>
                </a:solidFill>
                <a:latin typeface="Arial" charset="0"/>
                <a:ea typeface="+mn-ea"/>
                <a:cs typeface="Arial" charset="0"/>
              </a:rPr>
              <a:t>Zoubin</a:t>
            </a:r>
            <a:r>
              <a:rPr lang="en-US" sz="1200" kern="1200" baseline="0" dirty="0" smtClean="0">
                <a:solidFill>
                  <a:schemeClr val="tx1"/>
                </a:solidFill>
                <a:latin typeface="Arial" charset="0"/>
                <a:ea typeface="+mn-ea"/>
                <a:cs typeface="Arial" charset="0"/>
              </a:rPr>
              <a:t> </a:t>
            </a:r>
            <a:r>
              <a:rPr lang="en-US" sz="1200" kern="1200" baseline="0" dirty="0" err="1" smtClean="0">
                <a:solidFill>
                  <a:schemeClr val="tx1"/>
                </a:solidFill>
                <a:latin typeface="Arial" charset="0"/>
                <a:ea typeface="+mn-ea"/>
                <a:cs typeface="Arial" charset="0"/>
              </a:rPr>
              <a:t>Ghahramani</a:t>
            </a:r>
            <a:endParaRPr lang="en-US" sz="1200" kern="1200" baseline="0" dirty="0" smtClean="0">
              <a:solidFill>
                <a:schemeClr val="tx1"/>
              </a:solidFill>
              <a:latin typeface="Arial" charset="0"/>
              <a:ea typeface="+mn-ea"/>
              <a:cs typeface="Arial" charset="0"/>
            </a:endParaRPr>
          </a:p>
          <a:p>
            <a:r>
              <a:rPr lang="en-US" sz="1200" kern="1200" baseline="0" dirty="0" smtClean="0">
                <a:solidFill>
                  <a:schemeClr val="tx1"/>
                </a:solidFill>
                <a:latin typeface="Arial" charset="0"/>
                <a:ea typeface="+mn-ea"/>
                <a:cs typeface="Arial" charset="0"/>
              </a:rPr>
              <a:t>UAI: general chair Peter </a:t>
            </a:r>
            <a:r>
              <a:rPr lang="en-US" sz="1200" kern="1200" baseline="0" dirty="0" err="1" smtClean="0">
                <a:solidFill>
                  <a:schemeClr val="tx1"/>
                </a:solidFill>
                <a:latin typeface="Arial" charset="0"/>
                <a:ea typeface="+mn-ea"/>
                <a:cs typeface="Arial" charset="0"/>
              </a:rPr>
              <a:t>Grunwald</a:t>
            </a:r>
            <a:endParaRPr lang="en-US" sz="1200" kern="1200" baseline="0" dirty="0" smtClean="0">
              <a:solidFill>
                <a:schemeClr val="tx1"/>
              </a:solidFill>
              <a:latin typeface="Arial" charset="0"/>
              <a:ea typeface="+mn-ea"/>
              <a:cs typeface="Arial" charset="0"/>
            </a:endParaRPr>
          </a:p>
          <a:p>
            <a:r>
              <a:rPr lang="en-US" sz="1200" kern="1200" baseline="0" dirty="0" smtClean="0">
                <a:solidFill>
                  <a:schemeClr val="tx1"/>
                </a:solidFill>
                <a:latin typeface="Arial" charset="0"/>
                <a:ea typeface="+mn-ea"/>
                <a:cs typeface="Arial" charset="0"/>
              </a:rPr>
              <a:t>NIPS: general chair John </a:t>
            </a:r>
            <a:r>
              <a:rPr lang="en-US" sz="1200" kern="1200" baseline="0" dirty="0" err="1" smtClean="0">
                <a:solidFill>
                  <a:schemeClr val="tx1"/>
                </a:solidFill>
                <a:latin typeface="Arial" charset="0"/>
                <a:ea typeface="+mn-ea"/>
                <a:cs typeface="Arial" charset="0"/>
              </a:rPr>
              <a:t>Shawe</a:t>
            </a:r>
            <a:r>
              <a:rPr lang="en-US" sz="1200" kern="1200" baseline="0" dirty="0" smtClean="0">
                <a:solidFill>
                  <a:schemeClr val="tx1"/>
                </a:solidFill>
                <a:latin typeface="Arial" charset="0"/>
                <a:ea typeface="+mn-ea"/>
                <a:cs typeface="Arial" charset="0"/>
              </a:rPr>
              <a:t>-Taylor</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E10457B-DC43-491B-84E1-00DE20AC4DA6}" type="slidenum">
              <a:rPr lang="en-GB" smtClean="0"/>
              <a:pPr/>
              <a:t>35</a:t>
            </a:fld>
            <a:endParaRPr lang="en-GB"/>
          </a:p>
        </p:txBody>
      </p:sp>
    </p:spTree>
    <p:extLst>
      <p:ext uri="{BB962C8B-B14F-4D97-AF65-F5344CB8AC3E}">
        <p14:creationId xmlns:p14="http://schemas.microsoft.com/office/powerpoint/2010/main" val="3722470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06798BF5-3E39-44B4-ADFB-1B53E65270B3}" type="slidenum">
              <a:rPr lang="en-US"/>
              <a:pPr/>
              <a:t>50</a:t>
            </a:fld>
            <a:endParaRPr lang="en-US"/>
          </a:p>
        </p:txBody>
      </p:sp>
      <p:sp>
        <p:nvSpPr>
          <p:cNvPr id="10241" name="Text Box 1"/>
          <p:cNvSpPr txBox="1">
            <a:spLocks noChangeArrowheads="1"/>
          </p:cNvSpPr>
          <p:nvPr/>
        </p:nvSpPr>
        <p:spPr bwMode="auto">
          <a:xfrm>
            <a:off x="1003786" y="695134"/>
            <a:ext cx="4848989" cy="3428152"/>
          </a:xfrm>
          <a:prstGeom prst="rect">
            <a:avLst/>
          </a:prstGeom>
          <a:solidFill>
            <a:srgbClr val="FFFFFF"/>
          </a:solidFill>
          <a:ln w="9525">
            <a:solidFill>
              <a:srgbClr val="000000"/>
            </a:solidFill>
            <a:miter lim="800000"/>
            <a:headEnd/>
            <a:tailEnd/>
          </a:ln>
          <a:effectLst/>
        </p:spPr>
        <p:txBody>
          <a:bodyPr wrap="none" lIns="80165" tIns="40083" rIns="80165" bIns="40083" anchor="ctr"/>
          <a:lstStyle/>
          <a:p>
            <a:endParaRPr lang="en-GB"/>
          </a:p>
        </p:txBody>
      </p:sp>
      <p:sp>
        <p:nvSpPr>
          <p:cNvPr id="10242" name="Rectangle 2"/>
          <p:cNvSpPr txBox="1">
            <a:spLocks noGrp="1" noChangeArrowheads="1"/>
          </p:cNvSpPr>
          <p:nvPr>
            <p:ph type="body"/>
          </p:nvPr>
        </p:nvSpPr>
        <p:spPr bwMode="auto">
          <a:xfrm>
            <a:off x="685512" y="4343230"/>
            <a:ext cx="5485536" cy="4115139"/>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763E28F1-D4F7-465C-ACFE-945D6C121E98}" type="slidenum">
              <a:rPr lang="en-US"/>
              <a:pPr/>
              <a:t>59</a:t>
            </a:fld>
            <a:endParaRPr lang="en-US"/>
          </a:p>
        </p:txBody>
      </p:sp>
      <p:sp>
        <p:nvSpPr>
          <p:cNvPr id="8193" name="Text Box 1"/>
          <p:cNvSpPr txBox="1">
            <a:spLocks noChangeArrowheads="1"/>
          </p:cNvSpPr>
          <p:nvPr/>
        </p:nvSpPr>
        <p:spPr bwMode="auto">
          <a:xfrm>
            <a:off x="1371600" y="763588"/>
            <a:ext cx="5029200" cy="3770312"/>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8194" name="Rectangle 2"/>
          <p:cNvSpPr txBox="1">
            <a:spLocks noGrp="1" noChangeArrowheads="1"/>
          </p:cNvSpPr>
          <p:nvPr>
            <p:ph type="body"/>
          </p:nvPr>
        </p:nvSpPr>
        <p:spPr bwMode="auto">
          <a:xfrm>
            <a:off x="777875" y="4776788"/>
            <a:ext cx="6215063" cy="4522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06798BF5-3E39-44B4-ADFB-1B53E65270B3}" type="slidenum">
              <a:rPr lang="en-US"/>
              <a:pPr/>
              <a:t>60</a:t>
            </a:fld>
            <a:endParaRPr lang="en-US"/>
          </a:p>
        </p:txBody>
      </p:sp>
      <p:sp>
        <p:nvSpPr>
          <p:cNvPr id="10241" name="Text Box 1"/>
          <p:cNvSpPr txBox="1">
            <a:spLocks noChangeArrowheads="1"/>
          </p:cNvSpPr>
          <p:nvPr/>
        </p:nvSpPr>
        <p:spPr bwMode="auto">
          <a:xfrm>
            <a:off x="1003786" y="695134"/>
            <a:ext cx="4848989" cy="3428152"/>
          </a:xfrm>
          <a:prstGeom prst="rect">
            <a:avLst/>
          </a:prstGeom>
          <a:solidFill>
            <a:srgbClr val="FFFFFF"/>
          </a:solidFill>
          <a:ln w="9525">
            <a:solidFill>
              <a:srgbClr val="000000"/>
            </a:solidFill>
            <a:miter lim="800000"/>
            <a:headEnd/>
            <a:tailEnd/>
          </a:ln>
          <a:effectLst/>
        </p:spPr>
        <p:txBody>
          <a:bodyPr wrap="none" lIns="80165" tIns="40083" rIns="80165" bIns="40083" anchor="ctr"/>
          <a:lstStyle/>
          <a:p>
            <a:endParaRPr lang="en-GB"/>
          </a:p>
        </p:txBody>
      </p:sp>
      <p:sp>
        <p:nvSpPr>
          <p:cNvPr id="10242" name="Rectangle 2"/>
          <p:cNvSpPr txBox="1">
            <a:spLocks noGrp="1" noChangeArrowheads="1"/>
          </p:cNvSpPr>
          <p:nvPr>
            <p:ph type="body"/>
          </p:nvPr>
        </p:nvSpPr>
        <p:spPr bwMode="auto">
          <a:xfrm>
            <a:off x="685512" y="4343230"/>
            <a:ext cx="5485536" cy="4115139"/>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9682" name="Rectangle 2"/>
          <p:cNvSpPr>
            <a:spLocks noGrp="1" noChangeArrowheads="1"/>
          </p:cNvSpPr>
          <p:nvPr>
            <p:ph type="ctrTitle"/>
          </p:nvPr>
        </p:nvSpPr>
        <p:spPr>
          <a:xfrm>
            <a:off x="457200" y="1676400"/>
            <a:ext cx="8305800" cy="1898650"/>
          </a:xfrm>
        </p:spPr>
        <p:txBody>
          <a:bodyPr anchor="b"/>
          <a:lstStyle>
            <a:lvl1pPr algn="ctr">
              <a:defRPr sz="4700"/>
            </a:lvl1pPr>
          </a:lstStyle>
          <a:p>
            <a:r>
              <a:rPr lang="en-GB"/>
              <a:t>Click to edit Master title style</a:t>
            </a:r>
          </a:p>
        </p:txBody>
      </p:sp>
      <p:sp>
        <p:nvSpPr>
          <p:cNvPr id="199683" name="Rectangle 3"/>
          <p:cNvSpPr>
            <a:spLocks noGrp="1" noChangeArrowheads="1"/>
          </p:cNvSpPr>
          <p:nvPr>
            <p:ph type="subTitle" idx="1"/>
          </p:nvPr>
        </p:nvSpPr>
        <p:spPr>
          <a:xfrm>
            <a:off x="609600" y="3886200"/>
            <a:ext cx="7848600" cy="1593850"/>
          </a:xfrm>
        </p:spPr>
        <p:txBody>
          <a:bodyPr anchor="t"/>
          <a:lstStyle>
            <a:lvl1pPr marL="0" indent="0" algn="ctr">
              <a:buFont typeface="Wingdings" pitchFamily="2" charset="2"/>
              <a:buNone/>
              <a:defRPr sz="3000"/>
            </a:lvl1pPr>
          </a:lstStyle>
          <a:p>
            <a:r>
              <a:rPr lang="en-GB"/>
              <a:t>Click to edit Master subtitle style</a:t>
            </a:r>
          </a:p>
        </p:txBody>
      </p:sp>
      <p:sp>
        <p:nvSpPr>
          <p:cNvPr id="199684" name="Rectangle 4"/>
          <p:cNvSpPr>
            <a:spLocks noGrp="1" noChangeArrowheads="1"/>
          </p:cNvSpPr>
          <p:nvPr>
            <p:ph type="dt" sz="half" idx="2"/>
          </p:nvPr>
        </p:nvSpPr>
        <p:spPr bwMode="auto">
          <a:xfrm>
            <a:off x="457200" y="6248400"/>
            <a:ext cx="2133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000">
                <a:latin typeface="+mn-lt"/>
              </a:defRPr>
            </a:lvl1pPr>
          </a:lstStyle>
          <a:p>
            <a:endParaRPr lang="en-GB"/>
          </a:p>
        </p:txBody>
      </p:sp>
      <p:sp>
        <p:nvSpPr>
          <p:cNvPr id="199685" name="Rectangle 5"/>
          <p:cNvSpPr>
            <a:spLocks noGrp="1" noChangeArrowheads="1"/>
          </p:cNvSpPr>
          <p:nvPr>
            <p:ph type="ftr" sz="quarter" idx="3"/>
          </p:nvPr>
        </p:nvSpPr>
        <p:spPr>
          <a:xfrm>
            <a:off x="3124200" y="6248400"/>
            <a:ext cx="2895600" cy="457200"/>
          </a:xfrm>
        </p:spPr>
        <p:txBody>
          <a:bodyPr/>
          <a:lstStyle>
            <a:lvl1pPr algn="ctr">
              <a:defRPr/>
            </a:lvl1pPr>
          </a:lstStyle>
          <a:p>
            <a:r>
              <a:rPr lang="en-GB" smtClean="0"/>
              <a:t>PASCAL2 Overview</a:t>
            </a:r>
            <a:endParaRPr lang="en-GB"/>
          </a:p>
        </p:txBody>
      </p:sp>
      <p:sp>
        <p:nvSpPr>
          <p:cNvPr id="199686" name="Rectangle 6"/>
          <p:cNvSpPr>
            <a:spLocks noGrp="1" noChangeArrowheads="1"/>
          </p:cNvSpPr>
          <p:nvPr>
            <p:ph type="sldNum" sz="quarter" idx="4"/>
          </p:nvPr>
        </p:nvSpPr>
        <p:spPr>
          <a:xfrm>
            <a:off x="6553200" y="6248400"/>
            <a:ext cx="2133600" cy="457200"/>
          </a:xfrm>
        </p:spPr>
        <p:txBody>
          <a:bodyPr/>
          <a:lstStyle>
            <a:lvl1pPr>
              <a:defRPr/>
            </a:lvl1pPr>
          </a:lstStyle>
          <a:p>
            <a:fld id="{BEE3C57A-9EE3-4A9D-BC33-077115CD6C22}" type="slidenum">
              <a:rPr lang="en-GB"/>
              <a:pPr/>
              <a:t>‹#›</a:t>
            </a:fld>
            <a:endParaRPr lang="en-GB"/>
          </a:p>
        </p:txBody>
      </p:sp>
      <p:pic>
        <p:nvPicPr>
          <p:cNvPr id="199691" name="Picture 11"/>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381000" y="533400"/>
            <a:ext cx="2295525" cy="904875"/>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GB" smtClean="0"/>
              <a:t>PASCAL2 Overview</a:t>
            </a:r>
            <a:endParaRPr lang="en-GB"/>
          </a:p>
        </p:txBody>
      </p:sp>
      <p:sp>
        <p:nvSpPr>
          <p:cNvPr id="5" name="Slide Number Placeholder 4"/>
          <p:cNvSpPr>
            <a:spLocks noGrp="1"/>
          </p:cNvSpPr>
          <p:nvPr>
            <p:ph type="sldNum" sz="quarter" idx="11"/>
          </p:nvPr>
        </p:nvSpPr>
        <p:spPr/>
        <p:txBody>
          <a:bodyPr/>
          <a:lstStyle>
            <a:lvl1pPr>
              <a:defRPr/>
            </a:lvl1pPr>
          </a:lstStyle>
          <a:p>
            <a:fld id="{41EC7C9F-C8B9-44FA-81B5-D62AE1510908}"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248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2400"/>
            <a:ext cx="60198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r>
              <a:rPr lang="en-GB" smtClean="0"/>
              <a:t>PASCAL2 Overview</a:t>
            </a:r>
            <a:endParaRPr lang="en-GB"/>
          </a:p>
        </p:txBody>
      </p:sp>
      <p:sp>
        <p:nvSpPr>
          <p:cNvPr id="5" name="Slide Number Placeholder 4"/>
          <p:cNvSpPr>
            <a:spLocks noGrp="1"/>
          </p:cNvSpPr>
          <p:nvPr>
            <p:ph type="sldNum" sz="quarter" idx="11"/>
          </p:nvPr>
        </p:nvSpPr>
        <p:spPr/>
        <p:txBody>
          <a:bodyPr/>
          <a:lstStyle>
            <a:lvl1pPr>
              <a:defRPr/>
            </a:lvl1pPr>
          </a:lstStyle>
          <a:p>
            <a:fld id="{685E0A2A-76A9-49A7-88E3-B13F610EF539}"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819400" y="152400"/>
            <a:ext cx="5867400" cy="9906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95400"/>
            <a:ext cx="40386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295400"/>
            <a:ext cx="40386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a:xfrm>
            <a:off x="457200" y="6477000"/>
            <a:ext cx="6477000" cy="228600"/>
          </a:xfrm>
        </p:spPr>
        <p:txBody>
          <a:bodyPr/>
          <a:lstStyle>
            <a:lvl1pPr>
              <a:defRPr/>
            </a:lvl1pPr>
          </a:lstStyle>
          <a:p>
            <a:r>
              <a:rPr lang="en-GB" smtClean="0"/>
              <a:t>PASCAL2 Overview</a:t>
            </a:r>
            <a:endParaRPr lang="en-GB"/>
          </a:p>
        </p:txBody>
      </p:sp>
      <p:sp>
        <p:nvSpPr>
          <p:cNvPr id="6" name="Slide Number Placeholder 5"/>
          <p:cNvSpPr>
            <a:spLocks noGrp="1"/>
          </p:cNvSpPr>
          <p:nvPr>
            <p:ph type="sldNum" sz="quarter" idx="11"/>
          </p:nvPr>
        </p:nvSpPr>
        <p:spPr>
          <a:xfrm>
            <a:off x="7391400" y="6477000"/>
            <a:ext cx="1295400" cy="228600"/>
          </a:xfrm>
        </p:spPr>
        <p:txBody>
          <a:bodyPr/>
          <a:lstStyle>
            <a:lvl1pPr>
              <a:defRPr/>
            </a:lvl1pPr>
          </a:lstStyle>
          <a:p>
            <a:fld id="{515B3AD5-7D28-4794-8B50-20B04AC78FF9}"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19400" y="152400"/>
            <a:ext cx="5867400" cy="9906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295400"/>
            <a:ext cx="8229600" cy="5105400"/>
          </a:xfrm>
        </p:spPr>
        <p:txBody>
          <a:bodyPr/>
          <a:lstStyle/>
          <a:p>
            <a:pPr lvl="0"/>
            <a:endParaRPr lang="en-GB" noProof="0"/>
          </a:p>
        </p:txBody>
      </p:sp>
      <p:sp>
        <p:nvSpPr>
          <p:cNvPr id="4" name="Footer Placeholder 3"/>
          <p:cNvSpPr>
            <a:spLocks noGrp="1"/>
          </p:cNvSpPr>
          <p:nvPr>
            <p:ph type="ftr" sz="quarter" idx="10"/>
          </p:nvPr>
        </p:nvSpPr>
        <p:spPr/>
        <p:txBody>
          <a:bodyPr/>
          <a:lstStyle>
            <a:lvl1pPr>
              <a:defRPr/>
            </a:lvl1pPr>
          </a:lstStyle>
          <a:p>
            <a:pPr>
              <a:defRPr/>
            </a:pPr>
            <a:r>
              <a:rPr lang="en-GB" smtClean="0"/>
              <a:t>PASCAL2 Overview</a:t>
            </a:r>
            <a:endParaRPr lang="en-GB"/>
          </a:p>
        </p:txBody>
      </p:sp>
      <p:sp>
        <p:nvSpPr>
          <p:cNvPr id="5" name="Slide Number Placeholder 4"/>
          <p:cNvSpPr>
            <a:spLocks noGrp="1"/>
          </p:cNvSpPr>
          <p:nvPr>
            <p:ph type="sldNum" sz="quarter" idx="11"/>
          </p:nvPr>
        </p:nvSpPr>
        <p:spPr/>
        <p:txBody>
          <a:bodyPr/>
          <a:lstStyle>
            <a:lvl1pPr>
              <a:defRPr/>
            </a:lvl1pPr>
          </a:lstStyle>
          <a:p>
            <a:pPr>
              <a:defRPr/>
            </a:pPr>
            <a:fld id="{F84D5754-6C32-4697-9806-168A8B04FE3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Footer Placeholder 3"/>
          <p:cNvSpPr>
            <a:spLocks noGrp="1"/>
          </p:cNvSpPr>
          <p:nvPr>
            <p:ph type="ftr" sz="quarter" idx="10"/>
          </p:nvPr>
        </p:nvSpPr>
        <p:spPr/>
        <p:txBody>
          <a:bodyPr/>
          <a:lstStyle>
            <a:lvl1pPr>
              <a:defRPr/>
            </a:lvl1pPr>
          </a:lstStyle>
          <a:p>
            <a:r>
              <a:rPr lang="en-GB" smtClean="0"/>
              <a:t>PASCAL2 Overview</a:t>
            </a:r>
            <a:endParaRPr lang="en-GB" dirty="0"/>
          </a:p>
        </p:txBody>
      </p:sp>
      <p:sp>
        <p:nvSpPr>
          <p:cNvPr id="5" name="Slide Number Placeholder 4"/>
          <p:cNvSpPr>
            <a:spLocks noGrp="1"/>
          </p:cNvSpPr>
          <p:nvPr>
            <p:ph type="sldNum" sz="quarter" idx="11"/>
          </p:nvPr>
        </p:nvSpPr>
        <p:spPr/>
        <p:txBody>
          <a:bodyPr/>
          <a:lstStyle>
            <a:lvl1pPr>
              <a:defRPr/>
            </a:lvl1pPr>
          </a:lstStyle>
          <a:p>
            <a:fld id="{03E341FD-883C-4003-96BB-55AFFDFBF860}"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GB" smtClean="0"/>
              <a:t>PASCAL2 Overview</a:t>
            </a:r>
            <a:endParaRPr lang="en-GB"/>
          </a:p>
        </p:txBody>
      </p:sp>
      <p:sp>
        <p:nvSpPr>
          <p:cNvPr id="5" name="Slide Number Placeholder 4"/>
          <p:cNvSpPr>
            <a:spLocks noGrp="1"/>
          </p:cNvSpPr>
          <p:nvPr>
            <p:ph type="sldNum" sz="quarter" idx="11"/>
          </p:nvPr>
        </p:nvSpPr>
        <p:spPr/>
        <p:txBody>
          <a:bodyPr/>
          <a:lstStyle>
            <a:lvl1pPr>
              <a:defRPr/>
            </a:lvl1pPr>
          </a:lstStyle>
          <a:p>
            <a:fld id="{43FEB8EB-A653-479B-8437-9E4F0128CF57}"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954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954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smtClean="0"/>
              <a:t>PASCAL2 Overview</a:t>
            </a:r>
            <a:endParaRPr lang="en-GB"/>
          </a:p>
        </p:txBody>
      </p:sp>
      <p:sp>
        <p:nvSpPr>
          <p:cNvPr id="6" name="Slide Number Placeholder 5"/>
          <p:cNvSpPr>
            <a:spLocks noGrp="1"/>
          </p:cNvSpPr>
          <p:nvPr>
            <p:ph type="sldNum" sz="quarter" idx="11"/>
          </p:nvPr>
        </p:nvSpPr>
        <p:spPr/>
        <p:txBody>
          <a:bodyPr/>
          <a:lstStyle>
            <a:lvl1pPr>
              <a:defRPr/>
            </a:lvl1pPr>
          </a:lstStyle>
          <a:p>
            <a:fld id="{50EC4EBC-CB1D-4200-8214-D23308A7C699}"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en-GB" smtClean="0"/>
              <a:t>PASCAL2 Overview</a:t>
            </a:r>
            <a:endParaRPr lang="en-GB"/>
          </a:p>
        </p:txBody>
      </p:sp>
      <p:sp>
        <p:nvSpPr>
          <p:cNvPr id="8" name="Slide Number Placeholder 7"/>
          <p:cNvSpPr>
            <a:spLocks noGrp="1"/>
          </p:cNvSpPr>
          <p:nvPr>
            <p:ph type="sldNum" sz="quarter" idx="11"/>
          </p:nvPr>
        </p:nvSpPr>
        <p:spPr/>
        <p:txBody>
          <a:bodyPr/>
          <a:lstStyle>
            <a:lvl1pPr>
              <a:defRPr/>
            </a:lvl1pPr>
          </a:lstStyle>
          <a:p>
            <a:fld id="{1F845201-2858-4840-928C-6A1F944CC8A6}"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smtClean="0"/>
              <a:t>PASCAL2 Overview</a:t>
            </a:r>
            <a:endParaRPr lang="en-GB"/>
          </a:p>
        </p:txBody>
      </p:sp>
      <p:sp>
        <p:nvSpPr>
          <p:cNvPr id="4" name="Slide Number Placeholder 3"/>
          <p:cNvSpPr>
            <a:spLocks noGrp="1"/>
          </p:cNvSpPr>
          <p:nvPr>
            <p:ph type="sldNum" sz="quarter" idx="11"/>
          </p:nvPr>
        </p:nvSpPr>
        <p:spPr/>
        <p:txBody>
          <a:bodyPr/>
          <a:lstStyle>
            <a:lvl1pPr>
              <a:defRPr/>
            </a:lvl1pPr>
          </a:lstStyle>
          <a:p>
            <a:fld id="{1FB4D829-612F-4D0B-887A-46582ECAC4D1}"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GB" smtClean="0"/>
              <a:t>PASCAL2 Overview</a:t>
            </a:r>
            <a:endParaRPr lang="en-GB"/>
          </a:p>
        </p:txBody>
      </p:sp>
      <p:sp>
        <p:nvSpPr>
          <p:cNvPr id="3" name="Slide Number Placeholder 2"/>
          <p:cNvSpPr>
            <a:spLocks noGrp="1"/>
          </p:cNvSpPr>
          <p:nvPr>
            <p:ph type="sldNum" sz="quarter" idx="11"/>
          </p:nvPr>
        </p:nvSpPr>
        <p:spPr/>
        <p:txBody>
          <a:bodyPr/>
          <a:lstStyle>
            <a:lvl1pPr>
              <a:defRPr/>
            </a:lvl1pPr>
          </a:lstStyle>
          <a:p>
            <a:fld id="{9F0EB91B-5E4A-4B4B-93ED-A101BF6869FB}"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GB" smtClean="0"/>
              <a:t>PASCAL2 Overview</a:t>
            </a:r>
            <a:endParaRPr lang="en-GB"/>
          </a:p>
        </p:txBody>
      </p:sp>
      <p:sp>
        <p:nvSpPr>
          <p:cNvPr id="6" name="Slide Number Placeholder 5"/>
          <p:cNvSpPr>
            <a:spLocks noGrp="1"/>
          </p:cNvSpPr>
          <p:nvPr>
            <p:ph type="sldNum" sz="quarter" idx="11"/>
          </p:nvPr>
        </p:nvSpPr>
        <p:spPr/>
        <p:txBody>
          <a:bodyPr/>
          <a:lstStyle>
            <a:lvl1pPr>
              <a:defRPr/>
            </a:lvl1pPr>
          </a:lstStyle>
          <a:p>
            <a:fld id="{34A02266-833F-494D-A5D9-0130D7027E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GB" smtClean="0"/>
              <a:t>PASCAL2 Overview</a:t>
            </a:r>
            <a:endParaRPr lang="en-GB"/>
          </a:p>
        </p:txBody>
      </p:sp>
      <p:sp>
        <p:nvSpPr>
          <p:cNvPr id="6" name="Slide Number Placeholder 5"/>
          <p:cNvSpPr>
            <a:spLocks noGrp="1"/>
          </p:cNvSpPr>
          <p:nvPr>
            <p:ph type="sldNum" sz="quarter" idx="11"/>
          </p:nvPr>
        </p:nvSpPr>
        <p:spPr/>
        <p:txBody>
          <a:bodyPr/>
          <a:lstStyle>
            <a:lvl1pPr>
              <a:defRPr/>
            </a:lvl1pPr>
          </a:lstStyle>
          <a:p>
            <a:fld id="{FB5F3974-0252-4F32-9BCF-9243C7EB330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CC"/>
            </a:gs>
          </a:gsLst>
          <a:lin ang="0" scaled="1"/>
        </a:gradFill>
        <a:effectLst/>
      </p:bgPr>
    </p:bg>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bwMode="auto">
          <a:xfrm>
            <a:off x="2819400" y="152400"/>
            <a:ext cx="58674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98659" name="Rectangle 3"/>
          <p:cNvSpPr>
            <a:spLocks noGrp="1" noChangeArrowheads="1"/>
          </p:cNvSpPr>
          <p:nvPr>
            <p:ph type="body" idx="1"/>
          </p:nvPr>
        </p:nvSpPr>
        <p:spPr bwMode="auto">
          <a:xfrm>
            <a:off x="457200" y="1295400"/>
            <a:ext cx="8229600" cy="5105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98661" name="Rectangle 5"/>
          <p:cNvSpPr>
            <a:spLocks noGrp="1" noChangeArrowheads="1"/>
          </p:cNvSpPr>
          <p:nvPr>
            <p:ph type="ftr" sz="quarter" idx="3"/>
          </p:nvPr>
        </p:nvSpPr>
        <p:spPr bwMode="auto">
          <a:xfrm>
            <a:off x="457200" y="6477000"/>
            <a:ext cx="6477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r>
              <a:rPr lang="en-GB" smtClean="0"/>
              <a:t>PASCAL2 Overview</a:t>
            </a:r>
            <a:endParaRPr lang="en-GB"/>
          </a:p>
        </p:txBody>
      </p:sp>
      <p:sp>
        <p:nvSpPr>
          <p:cNvPr id="198662" name="Rectangle 6"/>
          <p:cNvSpPr>
            <a:spLocks noGrp="1" noChangeArrowheads="1"/>
          </p:cNvSpPr>
          <p:nvPr>
            <p:ph type="sldNum" sz="quarter" idx="4"/>
          </p:nvPr>
        </p:nvSpPr>
        <p:spPr bwMode="auto">
          <a:xfrm>
            <a:off x="7391400" y="6477000"/>
            <a:ext cx="1295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fld id="{0B53B43F-652C-49A8-B9B6-15B9729D6538}" type="slidenum">
              <a:rPr lang="en-GB"/>
              <a:pPr/>
              <a:t>‹#›</a:t>
            </a:fld>
            <a:endParaRPr lang="en-GB"/>
          </a:p>
        </p:txBody>
      </p:sp>
      <p:sp>
        <p:nvSpPr>
          <p:cNvPr id="198664" name="Line 8"/>
          <p:cNvSpPr>
            <a:spLocks noChangeShapeType="1"/>
          </p:cNvSpPr>
          <p:nvPr/>
        </p:nvSpPr>
        <p:spPr bwMode="auto">
          <a:xfrm>
            <a:off x="457200" y="1219200"/>
            <a:ext cx="8077200" cy="0"/>
          </a:xfrm>
          <a:prstGeom prst="line">
            <a:avLst/>
          </a:prstGeom>
          <a:noFill/>
          <a:ln w="19050">
            <a:solidFill>
              <a:schemeClr val="tx2"/>
            </a:solidFill>
            <a:round/>
            <a:headEnd/>
            <a:tailEnd/>
          </a:ln>
          <a:effectLst/>
        </p:spPr>
        <p:txBody>
          <a:bodyPr/>
          <a:lstStyle/>
          <a:p>
            <a:endParaRPr lang="en-GB"/>
          </a:p>
        </p:txBody>
      </p:sp>
      <p:pic>
        <p:nvPicPr>
          <p:cNvPr id="198667" name="Picture 11"/>
          <p:cNvPicPr>
            <a:picLocks noChangeAspect="1" noChangeArrowheads="1"/>
          </p:cNvPicPr>
          <p:nvPr userDrawn="1"/>
        </p:nvPicPr>
        <p:blipFill>
          <a:blip r:embed="rId15" cstate="print">
            <a:clrChange>
              <a:clrFrom>
                <a:srgbClr val="FFFFFF"/>
              </a:clrFrom>
              <a:clrTo>
                <a:srgbClr val="FFFFFF">
                  <a:alpha val="0"/>
                </a:srgbClr>
              </a:clrTo>
            </a:clrChange>
          </a:blip>
          <a:srcRect/>
          <a:stretch>
            <a:fillRect/>
          </a:stretch>
        </p:blipFill>
        <p:spPr bwMode="auto">
          <a:xfrm>
            <a:off x="371475" y="228600"/>
            <a:ext cx="2295525" cy="904875"/>
          </a:xfrm>
          <a:prstGeom prst="rect">
            <a:avLst/>
          </a:prstGeom>
          <a:noFill/>
        </p:spPr>
      </p:pic>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Lst>
  <p:timing>
    <p:tnLst>
      <p:par>
        <p:cTn id="1" dur="indefinite" restart="never" nodeType="tmRoot"/>
      </p:par>
    </p:tnLst>
  </p:timing>
  <p:hf sldNum="0" hdr="0" dt="0"/>
  <p:txStyles>
    <p:titleStyle>
      <a:lvl1pPr algn="l" rtl="0" fontAlgn="base">
        <a:spcBef>
          <a:spcPct val="0"/>
        </a:spcBef>
        <a:spcAft>
          <a:spcPct val="0"/>
        </a:spcAft>
        <a:defRPr sz="3600">
          <a:solidFill>
            <a:schemeClr val="bg2"/>
          </a:solidFill>
          <a:latin typeface="+mj-lt"/>
          <a:ea typeface="+mj-ea"/>
          <a:cs typeface="+mj-cs"/>
        </a:defRPr>
      </a:lvl1pPr>
      <a:lvl2pPr algn="l" rtl="0" fontAlgn="base">
        <a:spcBef>
          <a:spcPct val="0"/>
        </a:spcBef>
        <a:spcAft>
          <a:spcPct val="0"/>
        </a:spcAft>
        <a:defRPr sz="3600">
          <a:solidFill>
            <a:schemeClr val="bg2"/>
          </a:solidFill>
          <a:latin typeface="Verdana" pitchFamily="34" charset="0"/>
        </a:defRPr>
      </a:lvl2pPr>
      <a:lvl3pPr algn="l" rtl="0" fontAlgn="base">
        <a:spcBef>
          <a:spcPct val="0"/>
        </a:spcBef>
        <a:spcAft>
          <a:spcPct val="0"/>
        </a:spcAft>
        <a:defRPr sz="3600">
          <a:solidFill>
            <a:schemeClr val="bg2"/>
          </a:solidFill>
          <a:latin typeface="Verdana" pitchFamily="34" charset="0"/>
        </a:defRPr>
      </a:lvl3pPr>
      <a:lvl4pPr algn="l" rtl="0" fontAlgn="base">
        <a:spcBef>
          <a:spcPct val="0"/>
        </a:spcBef>
        <a:spcAft>
          <a:spcPct val="0"/>
        </a:spcAft>
        <a:defRPr sz="3600">
          <a:solidFill>
            <a:schemeClr val="bg2"/>
          </a:solidFill>
          <a:latin typeface="Verdana" pitchFamily="34" charset="0"/>
        </a:defRPr>
      </a:lvl4pPr>
      <a:lvl5pPr algn="l" rtl="0" fontAlgn="base">
        <a:spcBef>
          <a:spcPct val="0"/>
        </a:spcBef>
        <a:spcAft>
          <a:spcPct val="0"/>
        </a:spcAft>
        <a:defRPr sz="3600">
          <a:solidFill>
            <a:schemeClr val="bg2"/>
          </a:solidFill>
          <a:latin typeface="Verdana" pitchFamily="34" charset="0"/>
        </a:defRPr>
      </a:lvl5pPr>
      <a:lvl6pPr marL="457200" algn="l" rtl="0" fontAlgn="base">
        <a:spcBef>
          <a:spcPct val="0"/>
        </a:spcBef>
        <a:spcAft>
          <a:spcPct val="0"/>
        </a:spcAft>
        <a:defRPr sz="3600">
          <a:solidFill>
            <a:schemeClr val="bg2"/>
          </a:solidFill>
          <a:latin typeface="Verdana" pitchFamily="34" charset="0"/>
        </a:defRPr>
      </a:lvl6pPr>
      <a:lvl7pPr marL="914400" algn="l" rtl="0" fontAlgn="base">
        <a:spcBef>
          <a:spcPct val="0"/>
        </a:spcBef>
        <a:spcAft>
          <a:spcPct val="0"/>
        </a:spcAft>
        <a:defRPr sz="3600">
          <a:solidFill>
            <a:schemeClr val="bg2"/>
          </a:solidFill>
          <a:latin typeface="Verdana" pitchFamily="34" charset="0"/>
        </a:defRPr>
      </a:lvl7pPr>
      <a:lvl8pPr marL="1371600" algn="l" rtl="0" fontAlgn="base">
        <a:spcBef>
          <a:spcPct val="0"/>
        </a:spcBef>
        <a:spcAft>
          <a:spcPct val="0"/>
        </a:spcAft>
        <a:defRPr sz="3600">
          <a:solidFill>
            <a:schemeClr val="bg2"/>
          </a:solidFill>
          <a:latin typeface="Verdana" pitchFamily="34" charset="0"/>
        </a:defRPr>
      </a:lvl8pPr>
      <a:lvl9pPr marL="1828800" algn="l" rtl="0" fontAlgn="base">
        <a:spcBef>
          <a:spcPct val="0"/>
        </a:spcBef>
        <a:spcAft>
          <a:spcPct val="0"/>
        </a:spcAft>
        <a:defRPr sz="3600">
          <a:solidFill>
            <a:schemeClr val="bg2"/>
          </a:solidFill>
          <a:latin typeface="Verdana" pitchFamily="34" charset="0"/>
        </a:defRPr>
      </a:lvl9pPr>
    </p:titleStyle>
    <p:bodyStyle>
      <a:lvl1pPr marL="342900" indent="-342900" algn="l" rtl="0" fontAlgn="base">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fontAlgn="base">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videolectures.net/pasca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patterns.enm.bris.ac.uk/projects/co-learning" TargetMode="External"/><Relationship Id="rId2" Type="http://schemas.openxmlformats.org/officeDocument/2006/relationships/hyperlink" Target="http://videolectures.net/ecmlpkdd09_pascal_steering/" TargetMode="External"/><Relationship Id="rId1" Type="http://schemas.openxmlformats.org/officeDocument/2006/relationships/slideLayout" Target="../slideLayouts/slideLayout2.xml"/><Relationship Id="rId4" Type="http://schemas.openxmlformats.org/officeDocument/2006/relationships/hyperlink" Target="http://u.cs.biu.ac.il/~nlp/te-smt/"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homes.dsi.unimi.it/~orabona/" TargetMode="External"/><Relationship Id="rId2" Type="http://schemas.openxmlformats.org/officeDocument/2006/relationships/hyperlink" Target="https://sites.google.com/site/sparser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ahsu.psychol.ucl.ac.uk/d-MCMCP/" TargetMode="External"/><Relationship Id="rId2" Type="http://schemas.openxmlformats.org/officeDocument/2006/relationships/hyperlink" Target="http://www.csml.ucl.ac.uk/projects/ddga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hyperlink" Target="http://www.eucognition.org/index.php?page=2013-third-eucogiii-members-conference-gen-info" TargetMode="Externa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hyperlink" Target="https://sites.google.com/site/nextgenkernels/" TargetMode="External"/><Relationship Id="rId2" Type="http://schemas.openxmlformats.org/officeDocument/2006/relationships/hyperlink" Target="http://www.snn.ru.nl/cyberstat_granada/" TargetMode="Externa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hyperlink" Target="http://swarmlab.unimaas.nl/TeachingML/"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2400" y="207963"/>
            <a:ext cx="8991600" cy="3144837"/>
          </a:xfrm>
          <a:prstGeom prst="rect">
            <a:avLst/>
          </a:prstGeom>
          <a:noFill/>
        </p:spPr>
      </p:pic>
      <p:sp>
        <p:nvSpPr>
          <p:cNvPr id="5122" name="Rectangle 2"/>
          <p:cNvSpPr>
            <a:spLocks noGrp="1" noChangeArrowheads="1"/>
          </p:cNvSpPr>
          <p:nvPr>
            <p:ph type="ctrTitle"/>
          </p:nvPr>
        </p:nvSpPr>
        <p:spPr>
          <a:xfrm>
            <a:off x="304800" y="5638800"/>
            <a:ext cx="8610600" cy="755650"/>
          </a:xfrm>
        </p:spPr>
        <p:txBody>
          <a:bodyPr/>
          <a:lstStyle/>
          <a:p>
            <a:r>
              <a:rPr lang="en-US" sz="2400" dirty="0"/>
              <a:t>PASCAL2 (FP7-IST-NoE)</a:t>
            </a:r>
            <a:r>
              <a:rPr lang="en-US" sz="4300" dirty="0"/>
              <a:t/>
            </a:r>
            <a:br>
              <a:rPr lang="en-US" sz="4300" dirty="0"/>
            </a:br>
            <a:r>
              <a:rPr lang="en-US" sz="2000" dirty="0"/>
              <a:t>Pattern Analysis, Statistical Modeling and Computational Learning</a:t>
            </a:r>
          </a:p>
        </p:txBody>
      </p:sp>
      <p:sp>
        <p:nvSpPr>
          <p:cNvPr id="5123" name="Rectangle 3"/>
          <p:cNvSpPr>
            <a:spLocks noGrp="1" noChangeArrowheads="1"/>
          </p:cNvSpPr>
          <p:nvPr>
            <p:ph type="subTitle" idx="1"/>
          </p:nvPr>
        </p:nvSpPr>
        <p:spPr>
          <a:xfrm>
            <a:off x="609600" y="3352800"/>
            <a:ext cx="7924800" cy="1981200"/>
          </a:xfrm>
        </p:spPr>
        <p:txBody>
          <a:bodyPr/>
          <a:lstStyle/>
          <a:p>
            <a:pPr>
              <a:lnSpc>
                <a:spcPct val="80000"/>
              </a:lnSpc>
            </a:pPr>
            <a:r>
              <a:rPr lang="en-US" sz="2500" b="1" dirty="0" smtClean="0"/>
              <a:t>Overview</a:t>
            </a:r>
            <a:endParaRPr lang="en-US" sz="2500" b="1" dirty="0"/>
          </a:p>
          <a:p>
            <a:pPr>
              <a:lnSpc>
                <a:spcPct val="80000"/>
              </a:lnSpc>
            </a:pPr>
            <a:r>
              <a:rPr lang="en-GB" sz="2500" dirty="0" smtClean="0"/>
              <a:t>John </a:t>
            </a:r>
            <a:r>
              <a:rPr lang="en-GB" sz="2500" dirty="0" err="1"/>
              <a:t>Shawe</a:t>
            </a:r>
            <a:r>
              <a:rPr lang="en-GB" sz="2500" dirty="0"/>
              <a:t>-Taylor, Steve Gunn, </a:t>
            </a:r>
          </a:p>
          <a:p>
            <a:pPr>
              <a:lnSpc>
                <a:spcPct val="80000"/>
              </a:lnSpc>
            </a:pPr>
            <a:r>
              <a:rPr lang="en-GB" sz="2500" dirty="0"/>
              <a:t>Bill </a:t>
            </a:r>
            <a:r>
              <a:rPr lang="en-GB" sz="2500" dirty="0" err="1"/>
              <a:t>Triggs</a:t>
            </a:r>
            <a:r>
              <a:rPr lang="en-GB" sz="2500" dirty="0"/>
              <a:t>, Sami Kaski, </a:t>
            </a:r>
            <a:r>
              <a:rPr lang="en-GB" sz="2500" dirty="0" smtClean="0"/>
              <a:t>David Barber, Claudio Gentile, </a:t>
            </a:r>
            <a:r>
              <a:rPr lang="en-GB" sz="2500" dirty="0" err="1" smtClean="0"/>
              <a:t>Mikio</a:t>
            </a:r>
            <a:r>
              <a:rPr lang="en-GB" sz="2500" dirty="0" smtClean="0"/>
              <a:t> Braun, Jose </a:t>
            </a:r>
            <a:r>
              <a:rPr lang="en-GB" sz="2500" dirty="0" err="1" smtClean="0"/>
              <a:t>Balcazar</a:t>
            </a:r>
            <a:r>
              <a:rPr lang="en-GB" sz="2500" dirty="0" smtClean="0"/>
              <a:t>, </a:t>
            </a:r>
            <a:r>
              <a:rPr lang="en-GB" sz="2500" dirty="0" err="1" smtClean="0"/>
              <a:t>Michèle</a:t>
            </a:r>
            <a:r>
              <a:rPr lang="en-GB" sz="2500" dirty="0" smtClean="0"/>
              <a:t> Sebag, Nicola Cancedda, </a:t>
            </a:r>
            <a:r>
              <a:rPr lang="en-GB" sz="2500" dirty="0" err="1" smtClean="0"/>
              <a:t>Mitja</a:t>
            </a:r>
            <a:r>
              <a:rPr lang="en-GB" sz="2500" dirty="0" smtClean="0"/>
              <a:t> </a:t>
            </a:r>
            <a:r>
              <a:rPr lang="en-GB" sz="2500" dirty="0" err="1" smtClean="0"/>
              <a:t>Jermol</a:t>
            </a:r>
            <a:r>
              <a:rPr lang="en-GB" sz="2500" dirty="0" smtClean="0"/>
              <a:t>, Alfons Juan, Petri Myllymaki, </a:t>
            </a:r>
            <a:r>
              <a:rPr lang="en-GB" sz="2500" dirty="0" err="1" smtClean="0"/>
              <a:t>Nicolò</a:t>
            </a:r>
            <a:r>
              <a:rPr lang="en-GB" sz="2500" dirty="0" smtClean="0"/>
              <a:t> </a:t>
            </a:r>
            <a:r>
              <a:rPr lang="en-GB" sz="2500" dirty="0" err="1" smtClean="0"/>
              <a:t>Cesa</a:t>
            </a:r>
            <a:r>
              <a:rPr lang="en-GB" sz="2500" dirty="0" smtClean="0"/>
              <a:t>-Bianchi</a:t>
            </a:r>
            <a:endParaRPr lang="en-GB" sz="2500" dirty="0"/>
          </a:p>
          <a:p>
            <a:pPr>
              <a:lnSpc>
                <a:spcPct val="80000"/>
              </a:lnSpc>
            </a:pPr>
            <a:endParaRPr lang="en-US" sz="2500" dirty="0"/>
          </a:p>
        </p:txBody>
      </p:sp>
      <p:sp>
        <p:nvSpPr>
          <p:cNvPr id="5125" name="Text Box 5"/>
          <p:cNvSpPr txBox="1">
            <a:spLocks noChangeArrowheads="1"/>
          </p:cNvSpPr>
          <p:nvPr/>
        </p:nvSpPr>
        <p:spPr bwMode="auto">
          <a:xfrm>
            <a:off x="6705600" y="806450"/>
            <a:ext cx="1143000" cy="1555750"/>
          </a:xfrm>
          <a:prstGeom prst="rect">
            <a:avLst/>
          </a:prstGeom>
          <a:noFill/>
          <a:ln w="9525">
            <a:noFill/>
            <a:miter lim="800000"/>
            <a:headEnd/>
            <a:tailEnd/>
          </a:ln>
          <a:effectLst/>
        </p:spPr>
        <p:txBody>
          <a:bodyPr>
            <a:spAutoFit/>
          </a:bodyPr>
          <a:lstStyle/>
          <a:p>
            <a:pPr>
              <a:spcBef>
                <a:spcPct val="50000"/>
              </a:spcBef>
            </a:pPr>
            <a:r>
              <a:rPr lang="en-GB" sz="9600">
                <a:solidFill>
                  <a:srgbClr val="FF3300"/>
                </a:solidFill>
                <a:latin typeface="Lucida Handwriting" pitchFamily="66" charset="0"/>
              </a:rPr>
              <a:t>2</a:t>
            </a:r>
          </a:p>
        </p:txBody>
      </p:sp>
      <p:sp>
        <p:nvSpPr>
          <p:cNvPr id="6" name="Footer Placeholder 5"/>
          <p:cNvSpPr>
            <a:spLocks noGrp="1"/>
          </p:cNvSpPr>
          <p:nvPr>
            <p:ph type="ftr" sz="quarter" idx="3"/>
          </p:nvPr>
        </p:nvSpPr>
        <p:spPr/>
        <p:txBody>
          <a:bodyPr/>
          <a:lstStyle/>
          <a:p>
            <a:r>
              <a:rPr lang="en-GB" smtClean="0"/>
              <a:t>PASCAL2 Overview</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2667000" y="152400"/>
            <a:ext cx="6324600" cy="990600"/>
          </a:xfrm>
        </p:spPr>
        <p:txBody>
          <a:bodyPr/>
          <a:lstStyle/>
          <a:p>
            <a:r>
              <a:rPr lang="en-US" dirty="0"/>
              <a:t>PASCAL </a:t>
            </a:r>
            <a:r>
              <a:rPr lang="en-US" dirty="0" smtClean="0"/>
              <a:t>– </a:t>
            </a:r>
            <a:r>
              <a:rPr lang="en-US" dirty="0" err="1" smtClean="0"/>
              <a:t>Yr</a:t>
            </a:r>
            <a:r>
              <a:rPr lang="en-US" dirty="0" smtClean="0"/>
              <a:t> 2</a:t>
            </a:r>
            <a:r>
              <a:rPr lang="en-US" dirty="0" smtClean="0"/>
              <a:t> </a:t>
            </a:r>
            <a:r>
              <a:rPr lang="en-US" dirty="0"/>
              <a:t>highlights </a:t>
            </a:r>
          </a:p>
        </p:txBody>
      </p:sp>
      <p:sp>
        <p:nvSpPr>
          <p:cNvPr id="17413" name="Rectangle 5"/>
          <p:cNvSpPr>
            <a:spLocks noGrp="1" noChangeArrowheads="1"/>
          </p:cNvSpPr>
          <p:nvPr>
            <p:ph type="body" idx="1"/>
          </p:nvPr>
        </p:nvSpPr>
        <p:spPr>
          <a:xfrm>
            <a:off x="457200" y="1219200"/>
            <a:ext cx="8001000" cy="5105400"/>
          </a:xfrm>
        </p:spPr>
        <p:txBody>
          <a:bodyPr/>
          <a:lstStyle/>
          <a:p>
            <a:pPr>
              <a:lnSpc>
                <a:spcPct val="90000"/>
              </a:lnSpc>
            </a:pPr>
            <a:r>
              <a:rPr lang="en-GB" sz="2000"/>
              <a:t>Establishment of a PASCAL web portal, compute cluster, virtual meeting, and Source Forge collaborative facilities</a:t>
            </a:r>
            <a:endParaRPr lang="en-US" sz="2000"/>
          </a:p>
          <a:p>
            <a:pPr>
              <a:lnSpc>
                <a:spcPct val="90000"/>
              </a:lnSpc>
            </a:pPr>
            <a:r>
              <a:rPr lang="en-US" sz="2000"/>
              <a:t>Repository of technical reports with ~3000 entries </a:t>
            </a:r>
          </a:p>
          <a:p>
            <a:pPr>
              <a:lnSpc>
                <a:spcPct val="90000"/>
              </a:lnSpc>
            </a:pPr>
            <a:r>
              <a:rPr lang="en-US" sz="2000"/>
              <a:t>~15 Pump-priming research projects </a:t>
            </a:r>
          </a:p>
          <a:p>
            <a:pPr>
              <a:lnSpc>
                <a:spcPct val="90000"/>
              </a:lnSpc>
            </a:pPr>
            <a:r>
              <a:rPr lang="en-US" sz="2000"/>
              <a:t>~25 challenges, eg VOC, RTE, Explor. vs exploit. </a:t>
            </a:r>
          </a:p>
          <a:p>
            <a:pPr>
              <a:lnSpc>
                <a:spcPct val="90000"/>
              </a:lnSpc>
            </a:pPr>
            <a:r>
              <a:rPr lang="en-GB" sz="2000"/>
              <a:t>Establishment of a brokerage of expertise web portal</a:t>
            </a:r>
          </a:p>
          <a:p>
            <a:pPr>
              <a:lnSpc>
                <a:spcPct val="90000"/>
              </a:lnSpc>
            </a:pPr>
            <a:r>
              <a:rPr lang="en-US" sz="2000"/>
              <a:t>~120 Workshops and summer schools on different project topics focussed around thematic programmes</a:t>
            </a:r>
          </a:p>
          <a:p>
            <a:pPr>
              <a:lnSpc>
                <a:spcPct val="90000"/>
              </a:lnSpc>
            </a:pPr>
            <a:r>
              <a:rPr lang="en-US" sz="2000"/>
              <a:t>~ 1000 Recorded lectures from many PASCAL workshops, tutorials, summer schools (</a:t>
            </a:r>
            <a:r>
              <a:rPr lang="en-US" sz="2000">
                <a:hlinkClick r:id="rId2"/>
              </a:rPr>
              <a:t>http://videolectures.net/pascal</a:t>
            </a:r>
            <a:r>
              <a:rPr lang="en-US" sz="2000"/>
              <a:t>) </a:t>
            </a:r>
          </a:p>
          <a:p>
            <a:pPr>
              <a:lnSpc>
                <a:spcPct val="90000"/>
              </a:lnSpc>
            </a:pPr>
            <a:r>
              <a:rPr lang="en-GB" sz="2000"/>
              <a:t>Draft curriculum developed for machine learning, Summer Schools and “Boot Camp” for new researchers</a:t>
            </a:r>
            <a:endParaRPr lang="en-US" sz="2000"/>
          </a:p>
        </p:txBody>
      </p:sp>
    </p:spTree>
    <p:extLst>
      <p:ext uri="{BB962C8B-B14F-4D97-AF65-F5344CB8AC3E}">
        <p14:creationId xmlns:p14="http://schemas.microsoft.com/office/powerpoint/2010/main" val="2323919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2819400" y="152400"/>
            <a:ext cx="6324600" cy="990600"/>
          </a:xfrm>
        </p:spPr>
        <p:txBody>
          <a:bodyPr/>
          <a:lstStyle/>
          <a:p>
            <a:r>
              <a:rPr lang="en-GB"/>
              <a:t>PASCAL - Some Statistics</a:t>
            </a:r>
          </a:p>
        </p:txBody>
      </p:sp>
      <p:sp>
        <p:nvSpPr>
          <p:cNvPr id="302083" name="Rectangle 3"/>
          <p:cNvSpPr>
            <a:spLocks noGrp="1" noChangeArrowheads="1"/>
          </p:cNvSpPr>
          <p:nvPr>
            <p:ph type="body" idx="1"/>
          </p:nvPr>
        </p:nvSpPr>
        <p:spPr/>
        <p:txBody>
          <a:bodyPr/>
          <a:lstStyle/>
          <a:p>
            <a:pPr>
              <a:lnSpc>
                <a:spcPct val="90000"/>
              </a:lnSpc>
              <a:buFont typeface="Wingdings" pitchFamily="2" charset="2"/>
              <a:buNone/>
            </a:pPr>
            <a:r>
              <a:rPr lang="en-GB" dirty="0"/>
              <a:t>PASCAL 1</a:t>
            </a:r>
          </a:p>
          <a:p>
            <a:pPr>
              <a:lnSpc>
                <a:spcPct val="90000"/>
              </a:lnSpc>
            </a:pPr>
            <a:r>
              <a:rPr lang="en-GB" dirty="0"/>
              <a:t>56 Contractors + associate members</a:t>
            </a:r>
          </a:p>
          <a:p>
            <a:pPr>
              <a:lnSpc>
                <a:spcPct val="90000"/>
              </a:lnSpc>
            </a:pPr>
            <a:r>
              <a:rPr lang="en-GB" dirty="0"/>
              <a:t>4+ year project: 2003–2008 </a:t>
            </a:r>
          </a:p>
          <a:p>
            <a:pPr>
              <a:lnSpc>
                <a:spcPct val="90000"/>
              </a:lnSpc>
            </a:pPr>
            <a:r>
              <a:rPr lang="en-GB" dirty="0"/>
              <a:t>Funding was </a:t>
            </a:r>
            <a:r>
              <a:rPr lang="en-GB" dirty="0">
                <a:cs typeface="Arial" charset="0"/>
              </a:rPr>
              <a:t>€6M (inc. Swiss contribution)</a:t>
            </a:r>
          </a:p>
          <a:p>
            <a:pPr>
              <a:lnSpc>
                <a:spcPct val="90000"/>
              </a:lnSpc>
            </a:pPr>
            <a:r>
              <a:rPr lang="en-GB" dirty="0">
                <a:cs typeface="Arial" charset="0"/>
              </a:rPr>
              <a:t>Dual-band funding model: site funding and programmes</a:t>
            </a:r>
          </a:p>
          <a:p>
            <a:pPr>
              <a:lnSpc>
                <a:spcPct val="90000"/>
              </a:lnSpc>
              <a:buFont typeface="Wingdings" pitchFamily="2" charset="2"/>
              <a:buNone/>
            </a:pPr>
            <a:r>
              <a:rPr lang="en-GB" dirty="0">
                <a:cs typeface="Arial" charset="0"/>
              </a:rPr>
              <a:t>PASCAL 2</a:t>
            </a:r>
          </a:p>
          <a:p>
            <a:pPr>
              <a:lnSpc>
                <a:spcPct val="90000"/>
              </a:lnSpc>
            </a:pPr>
            <a:r>
              <a:rPr lang="en-GB" dirty="0"/>
              <a:t>Initially 40 </a:t>
            </a:r>
            <a:r>
              <a:rPr lang="en-GB" dirty="0" smtClean="0"/>
              <a:t>members – now 57 members</a:t>
            </a:r>
            <a:endParaRPr lang="en-GB" dirty="0"/>
          </a:p>
          <a:p>
            <a:pPr>
              <a:lnSpc>
                <a:spcPct val="90000"/>
              </a:lnSpc>
            </a:pPr>
            <a:r>
              <a:rPr lang="en-GB" dirty="0"/>
              <a:t>5 year project: 2008–2013</a:t>
            </a:r>
          </a:p>
          <a:p>
            <a:pPr>
              <a:lnSpc>
                <a:spcPct val="90000"/>
              </a:lnSpc>
            </a:pPr>
            <a:r>
              <a:rPr lang="en-GB" dirty="0"/>
              <a:t>Funding: </a:t>
            </a:r>
            <a:r>
              <a:rPr lang="en-GB" dirty="0">
                <a:cs typeface="Arial" charset="0"/>
              </a:rPr>
              <a:t>€6M</a:t>
            </a:r>
          </a:p>
          <a:p>
            <a:pPr>
              <a:lnSpc>
                <a:spcPct val="90000"/>
              </a:lnSpc>
            </a:pPr>
            <a:r>
              <a:rPr lang="en-GB" dirty="0">
                <a:cs typeface="Arial" charset="0"/>
              </a:rPr>
              <a:t>Same funding model</a:t>
            </a:r>
          </a:p>
        </p:txBody>
      </p:sp>
    </p:spTree>
    <p:extLst>
      <p:ext uri="{BB962C8B-B14F-4D97-AF65-F5344CB8AC3E}">
        <p14:creationId xmlns:p14="http://schemas.microsoft.com/office/powerpoint/2010/main" val="998651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GB" dirty="0"/>
              <a:t>PASCAL2 </a:t>
            </a:r>
            <a:r>
              <a:rPr lang="en-GB" dirty="0" err="1" smtClean="0"/>
              <a:t>Yr</a:t>
            </a:r>
            <a:r>
              <a:rPr lang="en-GB" dirty="0" smtClean="0"/>
              <a:t> 2 Membership</a:t>
            </a:r>
            <a:endParaRPr lang="en-GB" dirty="0"/>
          </a:p>
        </p:txBody>
      </p:sp>
      <p:sp>
        <p:nvSpPr>
          <p:cNvPr id="347139" name="Rectangle 3"/>
          <p:cNvSpPr>
            <a:spLocks noGrp="1" noChangeArrowheads="1"/>
          </p:cNvSpPr>
          <p:nvPr>
            <p:ph type="body" idx="1"/>
          </p:nvPr>
        </p:nvSpPr>
        <p:spPr/>
        <p:txBody>
          <a:bodyPr/>
          <a:lstStyle/>
          <a:p>
            <a:r>
              <a:rPr lang="en-GB" dirty="0"/>
              <a:t>Beneficiary Members</a:t>
            </a:r>
          </a:p>
          <a:p>
            <a:pPr lvl="1"/>
            <a:r>
              <a:rPr lang="en-GB" dirty="0"/>
              <a:t>17 partners (</a:t>
            </a:r>
            <a:r>
              <a:rPr lang="en-GB" dirty="0" err="1"/>
              <a:t>cf</a:t>
            </a:r>
            <a:r>
              <a:rPr lang="en-GB" dirty="0"/>
              <a:t> PASCAL core sites</a:t>
            </a:r>
            <a:r>
              <a:rPr lang="en-GB" dirty="0" smtClean="0"/>
              <a:t>) – now ~20</a:t>
            </a:r>
            <a:endParaRPr lang="en-GB" dirty="0"/>
          </a:p>
          <a:p>
            <a:pPr lvl="1"/>
            <a:r>
              <a:rPr lang="en-GB" dirty="0"/>
              <a:t>Sign full contract and Consortium Agreement</a:t>
            </a:r>
          </a:p>
          <a:p>
            <a:r>
              <a:rPr lang="en-GB" dirty="0"/>
              <a:t>Non-beneficiary Members</a:t>
            </a:r>
          </a:p>
          <a:p>
            <a:pPr lvl="1"/>
            <a:r>
              <a:rPr lang="en-GB" dirty="0"/>
              <a:t>Initially 23 members now increased to 36</a:t>
            </a:r>
          </a:p>
          <a:p>
            <a:pPr lvl="1"/>
            <a:r>
              <a:rPr lang="en-GB" dirty="0"/>
              <a:t>Institution signs a Membership Agreement</a:t>
            </a:r>
          </a:p>
          <a:p>
            <a:r>
              <a:rPr lang="en-GB" dirty="0"/>
              <a:t>Industrial Club Members</a:t>
            </a:r>
          </a:p>
          <a:p>
            <a:pPr lvl="1"/>
            <a:r>
              <a:rPr lang="en-GB" dirty="0"/>
              <a:t>Sign lighter version of Membership Agreement</a:t>
            </a:r>
          </a:p>
          <a:p>
            <a:pPr lvl="1"/>
            <a:r>
              <a:rPr lang="en-GB" dirty="0"/>
              <a:t>Key interaction through the Harvest Programme</a:t>
            </a:r>
          </a:p>
          <a:p>
            <a:endParaRPr lang="en-GB" dirty="0"/>
          </a:p>
        </p:txBody>
      </p:sp>
    </p:spTree>
    <p:extLst>
      <p:ext uri="{BB962C8B-B14F-4D97-AF65-F5344CB8AC3E}">
        <p14:creationId xmlns:p14="http://schemas.microsoft.com/office/powerpoint/2010/main" val="2010725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7" name="Rectangle 3"/>
          <p:cNvSpPr>
            <a:spLocks noGrp="1" noChangeArrowheads="1"/>
          </p:cNvSpPr>
          <p:nvPr>
            <p:ph type="body" idx="1"/>
          </p:nvPr>
        </p:nvSpPr>
        <p:spPr>
          <a:xfrm>
            <a:off x="658813" y="1487488"/>
            <a:ext cx="7807325" cy="4321175"/>
          </a:xfrm>
          <a:ln/>
        </p:spPr>
        <p:txBody>
          <a:bodyPr lIns="0" tIns="0" rIns="0" bIns="0" anchor="t"/>
          <a:lstStyle/>
          <a:p>
            <a:pPr marL="430213" indent="-323850"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t>Site grants are grassroots funding to </a:t>
            </a:r>
            <a:r>
              <a:rPr lang="en-GB" b="1" i="1">
                <a:solidFill>
                  <a:srgbClr val="000080"/>
                </a:solidFill>
              </a:rPr>
              <a:t>allow teams to participate actively and achieve network goals</a:t>
            </a:r>
          </a:p>
          <a:p>
            <a:pPr marL="862013" lvl="1"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t>An aid to collaboration, integration...</a:t>
            </a:r>
          </a:p>
          <a:p>
            <a:pPr marL="862013" lvl="1"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t>Not a “payment” for excellence / general purpose funding...</a:t>
            </a:r>
          </a:p>
          <a:p>
            <a:pPr marL="862013" lvl="1"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t>Allows distributed management and reduces the number of small requests to programme coordinators</a:t>
            </a:r>
          </a:p>
        </p:txBody>
      </p:sp>
      <p:sp>
        <p:nvSpPr>
          <p:cNvPr id="241668" name="Rectangle 4"/>
          <p:cNvSpPr>
            <a:spLocks noChangeArrowheads="1"/>
          </p:cNvSpPr>
          <p:nvPr/>
        </p:nvSpPr>
        <p:spPr bwMode="auto">
          <a:xfrm>
            <a:off x="2819400" y="152400"/>
            <a:ext cx="5867400" cy="990600"/>
          </a:xfrm>
          <a:prstGeom prst="rect">
            <a:avLst/>
          </a:prstGeom>
          <a:noFill/>
          <a:ln w="9525">
            <a:noFill/>
            <a:miter lim="800000"/>
            <a:headEnd/>
            <a:tailEnd/>
          </a:ln>
          <a:effectLst/>
        </p:spPr>
        <p:txBody>
          <a:bodyPr anchor="ctr"/>
          <a:lstStyle/>
          <a:p>
            <a:r>
              <a:rPr lang="en-GB" sz="3200">
                <a:solidFill>
                  <a:schemeClr val="bg2"/>
                </a:solidFill>
                <a:latin typeface="Verdana" pitchFamily="34" charset="0"/>
              </a:rPr>
              <a:t>Site Funding</a:t>
            </a:r>
            <a:endParaRPr lang="en-US" sz="3200">
              <a:solidFill>
                <a:schemeClr val="bg2"/>
              </a:solidFill>
              <a:latin typeface="Verdana" pitchFamily="34" charset="0"/>
            </a:endParaRPr>
          </a:p>
        </p:txBody>
      </p:sp>
    </p:spTree>
    <p:extLst>
      <p:ext uri="{BB962C8B-B14F-4D97-AF65-F5344CB8AC3E}">
        <p14:creationId xmlns:p14="http://schemas.microsoft.com/office/powerpoint/2010/main" val="204520797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3" name="Rectangle 3"/>
          <p:cNvSpPr>
            <a:spLocks noGrp="1" noChangeArrowheads="1"/>
          </p:cNvSpPr>
          <p:nvPr>
            <p:ph type="body" idx="1"/>
          </p:nvPr>
        </p:nvSpPr>
        <p:spPr>
          <a:xfrm>
            <a:off x="514350" y="1395413"/>
            <a:ext cx="8359775" cy="4424362"/>
          </a:xfrm>
          <a:ln/>
        </p:spPr>
        <p:txBody>
          <a:bodyPr lIns="0" tIns="0" rIns="0" bIns="0" anchor="t"/>
          <a:lstStyle/>
          <a:p>
            <a:pPr marL="430213" indent="-323850" defTabSz="457200">
              <a:lnSpc>
                <a:spcPct val="116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t>Reward a </a:t>
            </a:r>
            <a:r>
              <a:rPr lang="en-GB" b="1" i="1">
                <a:solidFill>
                  <a:srgbClr val="000080"/>
                </a:solidFill>
              </a:rPr>
              <a:t>broad spectrum of activities</a:t>
            </a:r>
          </a:p>
          <a:p>
            <a:pPr marL="862013" lvl="1"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t> Evaluate many activity classes</a:t>
            </a:r>
          </a:p>
          <a:p>
            <a:pPr marL="862013" lvl="1"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t>Avoid narrow focus, extreme scores, arbitrary thresholds or cut-offs</a:t>
            </a:r>
          </a:p>
          <a:p>
            <a:pPr marL="430213" indent="-323850" defTabSz="457200">
              <a:lnSpc>
                <a:spcPct val="116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1" i="1">
                <a:solidFill>
                  <a:srgbClr val="000080"/>
                </a:solidFill>
              </a:rPr>
              <a:t>Automate the evaluation</a:t>
            </a:r>
            <a:r>
              <a:rPr lang="en-GB"/>
              <a:t> as much as possible, but allow reviewers some discretion at site level</a:t>
            </a:r>
          </a:p>
          <a:p>
            <a:pPr marL="862013" lvl="1" defTabSz="457200">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t>E.g. to correct for forseen changes in site activities: funding is for </a:t>
            </a:r>
            <a:r>
              <a:rPr lang="en-GB" i="1"/>
              <a:t>future </a:t>
            </a:r>
            <a:r>
              <a:rPr lang="en-GB"/>
              <a:t>activities, not a reward for </a:t>
            </a:r>
            <a:r>
              <a:rPr lang="en-GB" i="1"/>
              <a:t>past</a:t>
            </a:r>
            <a:r>
              <a:rPr lang="en-GB"/>
              <a:t> ones.</a:t>
            </a:r>
          </a:p>
        </p:txBody>
      </p:sp>
      <p:sp>
        <p:nvSpPr>
          <p:cNvPr id="245764" name="Rectangle 4"/>
          <p:cNvSpPr>
            <a:spLocks noChangeArrowheads="1"/>
          </p:cNvSpPr>
          <p:nvPr/>
        </p:nvSpPr>
        <p:spPr bwMode="auto">
          <a:xfrm>
            <a:off x="2819400" y="152400"/>
            <a:ext cx="5867400" cy="990600"/>
          </a:xfrm>
          <a:prstGeom prst="rect">
            <a:avLst/>
          </a:prstGeom>
          <a:noFill/>
          <a:ln w="9525">
            <a:noFill/>
            <a:miter lim="800000"/>
            <a:headEnd/>
            <a:tailEnd/>
          </a:ln>
          <a:effectLst/>
        </p:spPr>
        <p:txBody>
          <a:bodyPr anchor="ctr"/>
          <a:lstStyle/>
          <a:p>
            <a:r>
              <a:rPr lang="en-GB" sz="3200">
                <a:solidFill>
                  <a:schemeClr val="bg2"/>
                </a:solidFill>
                <a:latin typeface="Verdana" pitchFamily="34" charset="0"/>
              </a:rPr>
              <a:t>Site Funding - Principles </a:t>
            </a:r>
            <a:endParaRPr lang="en-US" sz="3200">
              <a:solidFill>
                <a:schemeClr val="bg2"/>
              </a:solidFill>
              <a:latin typeface="Verdana" pitchFamily="34" charset="0"/>
            </a:endParaRPr>
          </a:p>
        </p:txBody>
      </p:sp>
    </p:spTree>
    <p:extLst>
      <p:ext uri="{BB962C8B-B14F-4D97-AF65-F5344CB8AC3E}">
        <p14:creationId xmlns:p14="http://schemas.microsoft.com/office/powerpoint/2010/main" val="111283002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Headline Achievements</a:t>
            </a:r>
            <a:endParaRPr lang="en-GB" dirty="0"/>
          </a:p>
        </p:txBody>
      </p:sp>
      <p:sp>
        <p:nvSpPr>
          <p:cNvPr id="3" name="Subtitle 2"/>
          <p:cNvSpPr>
            <a:spLocks noGrp="1"/>
          </p:cNvSpPr>
          <p:nvPr>
            <p:ph type="subTitle" idx="1"/>
          </p:nvPr>
        </p:nvSpPr>
        <p:spPr/>
        <p:txBody>
          <a:bodyPr/>
          <a:lstStyle/>
          <a:p>
            <a:endParaRPr lang="en-GB"/>
          </a:p>
        </p:txBody>
      </p:sp>
      <p:sp>
        <p:nvSpPr>
          <p:cNvPr id="4" name="Footer Placeholder 3"/>
          <p:cNvSpPr>
            <a:spLocks noGrp="1"/>
          </p:cNvSpPr>
          <p:nvPr>
            <p:ph type="ftr" sz="quarter" idx="3"/>
          </p:nvPr>
        </p:nvSpPr>
        <p:spPr/>
        <p:txBody>
          <a:bodyPr/>
          <a:lstStyle/>
          <a:p>
            <a:r>
              <a:rPr lang="en-GB" smtClean="0"/>
              <a:t>PASCAL2 Overview</a:t>
            </a:r>
            <a:endParaRPr lang="en-GB"/>
          </a:p>
        </p:txBody>
      </p:sp>
    </p:spTree>
    <p:extLst>
      <p:ext uri="{BB962C8B-B14F-4D97-AF65-F5344CB8AC3E}">
        <p14:creationId xmlns:p14="http://schemas.microsoft.com/office/powerpoint/2010/main" val="3913493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smtClean="0"/>
              <a:t>PASCAL2 Overview</a:t>
            </a:r>
            <a:endParaRPr lang="en-GB" dirty="0"/>
          </a:p>
        </p:txBody>
      </p:sp>
      <p:sp>
        <p:nvSpPr>
          <p:cNvPr id="336898" name="Rectangle 2"/>
          <p:cNvSpPr>
            <a:spLocks noGrp="1" noChangeArrowheads="1"/>
          </p:cNvSpPr>
          <p:nvPr>
            <p:ph type="title"/>
          </p:nvPr>
        </p:nvSpPr>
        <p:spPr/>
        <p:txBody>
          <a:bodyPr/>
          <a:lstStyle/>
          <a:p>
            <a:r>
              <a:rPr lang="en-GB"/>
              <a:t>Headline Achievements</a:t>
            </a:r>
            <a:endParaRPr lang="en-US"/>
          </a:p>
        </p:txBody>
      </p:sp>
      <p:sp>
        <p:nvSpPr>
          <p:cNvPr id="336899" name="Rectangle 3"/>
          <p:cNvSpPr>
            <a:spLocks noGrp="1" noChangeArrowheads="1"/>
          </p:cNvSpPr>
          <p:nvPr>
            <p:ph type="body" idx="1"/>
          </p:nvPr>
        </p:nvSpPr>
        <p:spPr>
          <a:xfrm>
            <a:off x="457200" y="1295400"/>
            <a:ext cx="8458200" cy="5105400"/>
          </a:xfrm>
        </p:spPr>
        <p:txBody>
          <a:bodyPr/>
          <a:lstStyle/>
          <a:p>
            <a:pPr lvl="0"/>
            <a:r>
              <a:rPr lang="en-GB" sz="2000" dirty="0" smtClean="0"/>
              <a:t>Workshop organisation, challenges and pump-priming activity has continued in line with experiences from first four years with continued submission of publications to the PASCAL repository. </a:t>
            </a:r>
          </a:p>
          <a:p>
            <a:pPr>
              <a:lnSpc>
                <a:spcPct val="90000"/>
              </a:lnSpc>
            </a:pPr>
            <a:r>
              <a:rPr lang="en-GB" altLang="ja-JP" sz="2000" dirty="0" smtClean="0">
                <a:ea typeface="ＭＳ Ｐゴシック" charset="-128"/>
              </a:rPr>
              <a:t>Harvest </a:t>
            </a:r>
            <a:r>
              <a:rPr lang="en-GB" altLang="ja-JP" sz="2000" dirty="0">
                <a:ea typeface="ＭＳ Ｐゴシック" charset="-128"/>
              </a:rPr>
              <a:t>programme </a:t>
            </a:r>
            <a:r>
              <a:rPr lang="en-GB" altLang="ja-JP" sz="2000" dirty="0" smtClean="0">
                <a:ea typeface="ＭＳ Ｐゴシック" charset="-128"/>
              </a:rPr>
              <a:t>sponsored to promote easy access to </a:t>
            </a:r>
            <a:r>
              <a:rPr lang="en-GB" altLang="ja-JP" sz="2000" dirty="0" err="1" smtClean="0">
                <a:ea typeface="ＭＳ Ｐゴシック" charset="-128"/>
              </a:rPr>
              <a:t>Videolectures</a:t>
            </a:r>
            <a:r>
              <a:rPr lang="en-GB" altLang="ja-JP" sz="2000" dirty="0" smtClean="0">
                <a:ea typeface="ＭＳ Ｐゴシック" charset="-128"/>
              </a:rPr>
              <a:t>, co-sponsored by Knowledge 4 All Foundation: La </a:t>
            </a:r>
            <a:r>
              <a:rPr lang="en-GB" altLang="ja-JP" sz="2000" dirty="0">
                <a:ea typeface="ＭＳ Ｐゴシック" charset="-128"/>
              </a:rPr>
              <a:t>Vie (Learning Adapted Video Information Enhancer</a:t>
            </a:r>
            <a:r>
              <a:rPr lang="en-GB" altLang="ja-JP" sz="2000" dirty="0" smtClean="0">
                <a:ea typeface="ＭＳ Ｐゴシック" charset="-128"/>
              </a:rPr>
              <a:t>)</a:t>
            </a:r>
            <a:endParaRPr lang="en-GB" altLang="ja-JP" sz="2000" dirty="0">
              <a:ea typeface="ＭＳ Ｐゴシック" charset="-128"/>
            </a:endParaRPr>
          </a:p>
          <a:p>
            <a:pPr>
              <a:lnSpc>
                <a:spcPct val="90000"/>
              </a:lnSpc>
            </a:pPr>
            <a:r>
              <a:rPr lang="en-GB" altLang="ja-JP" sz="2000" dirty="0" smtClean="0">
                <a:ea typeface="ＭＳ Ｐゴシック" charset="-128"/>
              </a:rPr>
              <a:t>Harvest project </a:t>
            </a:r>
            <a:r>
              <a:rPr lang="en-GB" altLang="ja-JP" sz="2000" dirty="0">
                <a:ea typeface="ＭＳ Ｐゴシック" charset="-128"/>
              </a:rPr>
              <a:t>to extend the functionality of the PASCAL data </a:t>
            </a:r>
            <a:r>
              <a:rPr lang="en-GB" altLang="ja-JP" sz="2000" dirty="0" smtClean="0">
                <a:ea typeface="ＭＳ Ｐゴシック" charset="-128"/>
              </a:rPr>
              <a:t>repository was funded</a:t>
            </a:r>
            <a:endParaRPr lang="en-GB" altLang="ja-JP" sz="2000" dirty="0">
              <a:ea typeface="ＭＳ Ｐゴシック" charset="-128"/>
            </a:endParaRPr>
          </a:p>
          <a:p>
            <a:pPr>
              <a:lnSpc>
                <a:spcPct val="90000"/>
              </a:lnSpc>
            </a:pPr>
            <a:r>
              <a:rPr lang="en-GB" altLang="ja-JP" sz="2000" dirty="0" smtClean="0">
                <a:ea typeface="ＭＳ Ｐゴシック" charset="-128"/>
              </a:rPr>
              <a:t>Challenges </a:t>
            </a:r>
            <a:r>
              <a:rPr lang="en-GB" altLang="ja-JP" sz="2000" dirty="0">
                <a:ea typeface="ＭＳ Ｐゴシック" charset="-128"/>
              </a:rPr>
              <a:t>have continued to be organised through to the end of the network including one to be reported at the final review.</a:t>
            </a:r>
          </a:p>
          <a:p>
            <a:pPr>
              <a:lnSpc>
                <a:spcPct val="90000"/>
              </a:lnSpc>
            </a:pPr>
            <a:r>
              <a:rPr lang="en-GB" altLang="ja-JP" sz="2000" dirty="0" smtClean="0">
                <a:ea typeface="ＭＳ Ｐゴシック" charset="-128"/>
              </a:rPr>
              <a:t>Joint </a:t>
            </a:r>
            <a:r>
              <a:rPr lang="en-GB" altLang="ja-JP" sz="2000" dirty="0">
                <a:ea typeface="ＭＳ Ｐゴシック" charset="-128"/>
              </a:rPr>
              <a:t>meeting with EUCOGIII as final </a:t>
            </a:r>
            <a:r>
              <a:rPr lang="en-GB" altLang="ja-JP" sz="2000" dirty="0" smtClean="0">
                <a:ea typeface="ＭＳ Ｐゴシック" charset="-128"/>
              </a:rPr>
              <a:t>review </a:t>
            </a:r>
            <a:r>
              <a:rPr lang="en-GB" altLang="ja-JP" sz="2000" dirty="0">
                <a:ea typeface="ＭＳ Ｐゴシック" charset="-128"/>
              </a:rPr>
              <a:t>meeting of </a:t>
            </a:r>
            <a:r>
              <a:rPr lang="en-GB" altLang="ja-JP" sz="2000" dirty="0" smtClean="0">
                <a:ea typeface="ＭＳ Ｐゴシック" charset="-128"/>
              </a:rPr>
              <a:t>PASCAL2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Headline Achievements</a:t>
            </a:r>
            <a:endParaRPr lang="en-GB" dirty="0"/>
          </a:p>
        </p:txBody>
      </p:sp>
      <p:sp>
        <p:nvSpPr>
          <p:cNvPr id="3" name="Content Placeholder 2"/>
          <p:cNvSpPr>
            <a:spLocks noGrp="1"/>
          </p:cNvSpPr>
          <p:nvPr>
            <p:ph idx="1"/>
          </p:nvPr>
        </p:nvSpPr>
        <p:spPr/>
        <p:txBody>
          <a:bodyPr/>
          <a:lstStyle/>
          <a:p>
            <a:r>
              <a:rPr lang="en-GB" dirty="0" smtClean="0"/>
              <a:t>Network has continued to have a dominant presence at top ML conferences</a:t>
            </a:r>
          </a:p>
          <a:p>
            <a:r>
              <a:rPr lang="en-GB" dirty="0" smtClean="0"/>
              <a:t>Thematic programmes have in some cases set the agenda for international research focus: </a:t>
            </a:r>
            <a:r>
              <a:rPr lang="en-GB" dirty="0" err="1" smtClean="0"/>
              <a:t>eg</a:t>
            </a:r>
            <a:r>
              <a:rPr lang="en-GB" dirty="0" smtClean="0"/>
              <a:t> </a:t>
            </a:r>
            <a:r>
              <a:rPr lang="en-GB" dirty="0"/>
              <a:t>Partial or delayed feedback: </a:t>
            </a:r>
            <a:r>
              <a:rPr lang="en-GB" dirty="0" smtClean="0"/>
              <a:t>bandit algorithms, </a:t>
            </a:r>
            <a:r>
              <a:rPr lang="en-GB" dirty="0"/>
              <a:t>reinforcement learning, exploration vs. exploitation, etc.</a:t>
            </a:r>
          </a:p>
          <a:p>
            <a:r>
              <a:rPr lang="en-GB" dirty="0" smtClean="0"/>
              <a:t>Challenges have had a disproportionate influence on a range of research communities: </a:t>
            </a:r>
            <a:r>
              <a:rPr lang="en-GB" dirty="0" err="1" smtClean="0"/>
              <a:t>eg</a:t>
            </a:r>
            <a:r>
              <a:rPr lang="en-GB" dirty="0" smtClean="0"/>
              <a:t> VOC, RTE, GREAT.</a:t>
            </a:r>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1305146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Headline Achievements</a:t>
            </a:r>
            <a:endParaRPr lang="en-GB" dirty="0"/>
          </a:p>
        </p:txBody>
      </p:sp>
      <p:sp>
        <p:nvSpPr>
          <p:cNvPr id="3" name="Content Placeholder 2"/>
          <p:cNvSpPr>
            <a:spLocks noGrp="1"/>
          </p:cNvSpPr>
          <p:nvPr>
            <p:ph idx="1"/>
          </p:nvPr>
        </p:nvSpPr>
        <p:spPr>
          <a:xfrm>
            <a:off x="457200" y="1447800"/>
            <a:ext cx="8229600" cy="5105400"/>
          </a:xfrm>
        </p:spPr>
        <p:txBody>
          <a:bodyPr/>
          <a:lstStyle/>
          <a:p>
            <a:r>
              <a:rPr lang="en-GB" dirty="0"/>
              <a:t>Pump priming has pump primed new research directions: </a:t>
            </a:r>
            <a:r>
              <a:rPr lang="en-GB" dirty="0" err="1"/>
              <a:t>eg</a:t>
            </a:r>
            <a:r>
              <a:rPr lang="en-GB" dirty="0"/>
              <a:t> </a:t>
            </a:r>
            <a:r>
              <a:rPr lang="en-GB" dirty="0" err="1"/>
              <a:t>CompLACS</a:t>
            </a:r>
            <a:endParaRPr lang="en-GB" dirty="0"/>
          </a:p>
          <a:p>
            <a:r>
              <a:rPr lang="en-GB" dirty="0" smtClean="0"/>
              <a:t>CWOC has influenced international conference landscape, </a:t>
            </a:r>
            <a:r>
              <a:rPr lang="en-GB" dirty="0" err="1" smtClean="0"/>
              <a:t>eg</a:t>
            </a:r>
            <a:r>
              <a:rPr lang="en-GB" dirty="0" smtClean="0"/>
              <a:t> NIPS in Europe, 50% of NIPS workshops supported</a:t>
            </a:r>
          </a:p>
          <a:p>
            <a:r>
              <a:rPr lang="en-GB" dirty="0" err="1" smtClean="0"/>
              <a:t>Videolectures</a:t>
            </a:r>
            <a:r>
              <a:rPr lang="en-GB" dirty="0" smtClean="0"/>
              <a:t>/K4All has established a unique portal for academic videos that is driving the development of online learning provision with recognition from UNESCO</a:t>
            </a:r>
          </a:p>
          <a:p>
            <a:r>
              <a:rPr lang="en-GB" dirty="0" smtClean="0"/>
              <a:t>Harvest programme has created systems that have impact, </a:t>
            </a:r>
            <a:r>
              <a:rPr lang="en-GB" dirty="0" err="1" smtClean="0"/>
              <a:t>eg</a:t>
            </a:r>
            <a:r>
              <a:rPr lang="en-GB" dirty="0" smtClean="0"/>
              <a:t> </a:t>
            </a:r>
            <a:r>
              <a:rPr lang="en-GB" dirty="0" err="1" smtClean="0"/>
              <a:t>PronTO</a:t>
            </a:r>
            <a:r>
              <a:rPr lang="en-GB" dirty="0" smtClean="0"/>
              <a:t> and La Vie</a:t>
            </a:r>
          </a:p>
          <a:p>
            <a:endParaRPr lang="en-GB" dirty="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2634799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smtClean="0"/>
              <a:t>PASCAL2 Overview</a:t>
            </a:r>
            <a:endParaRPr lang="en-GB" dirty="0"/>
          </a:p>
        </p:txBody>
      </p:sp>
      <p:sp>
        <p:nvSpPr>
          <p:cNvPr id="336898" name="Rectangle 2"/>
          <p:cNvSpPr>
            <a:spLocks noGrp="1" noChangeArrowheads="1"/>
          </p:cNvSpPr>
          <p:nvPr>
            <p:ph type="title"/>
          </p:nvPr>
        </p:nvSpPr>
        <p:spPr/>
        <p:txBody>
          <a:bodyPr/>
          <a:lstStyle/>
          <a:p>
            <a:r>
              <a:rPr lang="en-GB"/>
              <a:t>Headline Achievements</a:t>
            </a:r>
            <a:endParaRPr lang="en-US"/>
          </a:p>
        </p:txBody>
      </p:sp>
      <p:sp>
        <p:nvSpPr>
          <p:cNvPr id="336899" name="Rectangle 3"/>
          <p:cNvSpPr>
            <a:spLocks noGrp="1" noChangeArrowheads="1"/>
          </p:cNvSpPr>
          <p:nvPr>
            <p:ph type="body" idx="1"/>
          </p:nvPr>
        </p:nvSpPr>
        <p:spPr>
          <a:xfrm>
            <a:off x="457200" y="1295400"/>
            <a:ext cx="8458200" cy="5105400"/>
          </a:xfrm>
        </p:spPr>
        <p:txBody>
          <a:bodyPr/>
          <a:lstStyle/>
          <a:p>
            <a:pPr>
              <a:lnSpc>
                <a:spcPct val="90000"/>
              </a:lnSpc>
            </a:pPr>
            <a:r>
              <a:rPr lang="en-GB" altLang="ja-JP" sz="2000" dirty="0">
                <a:ea typeface="ＭＳ Ｐゴシック" charset="-128"/>
              </a:rPr>
              <a:t>Organisation of one of the key machine learning conferences ICML2012 at a PASCAL site.</a:t>
            </a:r>
          </a:p>
          <a:p>
            <a:pPr>
              <a:lnSpc>
                <a:spcPct val="90000"/>
              </a:lnSpc>
            </a:pPr>
            <a:r>
              <a:rPr lang="en-GB" altLang="ja-JP" sz="2000" dirty="0" smtClean="0">
                <a:ea typeface="ＭＳ Ｐゴシック" charset="-128"/>
              </a:rPr>
              <a:t>Organisation </a:t>
            </a:r>
            <a:r>
              <a:rPr lang="en-GB" altLang="ja-JP" sz="2000" dirty="0">
                <a:ea typeface="ＭＳ Ｐゴシック" charset="-128"/>
              </a:rPr>
              <a:t>of the premier European Conference in Machine Learning ECML/PKDD 2012 at a PASCAL site</a:t>
            </a:r>
            <a:r>
              <a:rPr lang="en-GB" altLang="ja-JP" sz="2000" dirty="0" smtClean="0">
                <a:ea typeface="ＭＳ Ｐゴシック" charset="-128"/>
              </a:rPr>
              <a:t>.</a:t>
            </a:r>
          </a:p>
          <a:p>
            <a:r>
              <a:rPr lang="en-GB" altLang="ja-JP" sz="2000" dirty="0" err="1">
                <a:ea typeface="ＭＳ Ｐゴシック" charset="-128"/>
              </a:rPr>
              <a:t>Videolectures</a:t>
            </a:r>
            <a:r>
              <a:rPr lang="en-GB" altLang="ja-JP" sz="2000" dirty="0">
                <a:ea typeface="ＭＳ Ｐゴシック" charset="-128"/>
              </a:rPr>
              <a:t> (and K4All) received the UNESCO World Summit Award for the best e-Science and Technology product of the decade.</a:t>
            </a:r>
          </a:p>
          <a:p>
            <a:pPr lvl="0"/>
            <a:r>
              <a:rPr lang="en-GB" sz="2000" dirty="0" smtClean="0"/>
              <a:t>Continued </a:t>
            </a:r>
            <a:r>
              <a:rPr lang="en-GB" sz="2000" dirty="0"/>
              <a:t>development of Knowledge 4 All Foundation including organisation of two events: </a:t>
            </a:r>
          </a:p>
          <a:p>
            <a:pPr lvl="1"/>
            <a:r>
              <a:rPr lang="en-GB" sz="1600" dirty="0"/>
              <a:t>‘Large scale online learning and decision making’ with </a:t>
            </a:r>
            <a:r>
              <a:rPr lang="en-GB" sz="1600" dirty="0" err="1"/>
              <a:t>ComPLACS</a:t>
            </a:r>
            <a:r>
              <a:rPr lang="en-GB" sz="1600" dirty="0"/>
              <a:t> project and industrial sponsors</a:t>
            </a:r>
          </a:p>
          <a:p>
            <a:pPr lvl="1"/>
            <a:r>
              <a:rPr lang="en-GB" sz="1600" dirty="0"/>
              <a:t>Co-creation of Emerging Trends in Academia aimed at understanding how technology can affect education in the age of online resources and MOOCs</a:t>
            </a:r>
            <a:r>
              <a:rPr lang="en-GB" sz="1200" dirty="0" smtClean="0"/>
              <a:t>.</a:t>
            </a:r>
            <a:endParaRPr lang="en-GB"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smtClean="0"/>
              <a:t>PASCAL2 Overview</a:t>
            </a:r>
            <a:endParaRPr lang="en-GB" dirty="0"/>
          </a:p>
        </p:txBody>
      </p:sp>
      <p:sp>
        <p:nvSpPr>
          <p:cNvPr id="11266" name="Rectangle 2"/>
          <p:cNvSpPr>
            <a:spLocks noGrp="1" noChangeArrowheads="1"/>
          </p:cNvSpPr>
          <p:nvPr>
            <p:ph type="title"/>
          </p:nvPr>
        </p:nvSpPr>
        <p:spPr/>
        <p:txBody>
          <a:bodyPr/>
          <a:lstStyle/>
          <a:p>
            <a:r>
              <a:rPr lang="en-US" dirty="0"/>
              <a:t>Mission statement</a:t>
            </a:r>
          </a:p>
        </p:txBody>
      </p:sp>
      <p:sp>
        <p:nvSpPr>
          <p:cNvPr id="11267" name="Rectangle 3"/>
          <p:cNvSpPr>
            <a:spLocks noGrp="1" noChangeArrowheads="1"/>
          </p:cNvSpPr>
          <p:nvPr>
            <p:ph type="body" idx="1"/>
          </p:nvPr>
        </p:nvSpPr>
        <p:spPr/>
        <p:txBody>
          <a:bodyPr/>
          <a:lstStyle/>
          <a:p>
            <a:pPr>
              <a:lnSpc>
                <a:spcPct val="120000"/>
              </a:lnSpc>
              <a:buFont typeface="Wingdings" pitchFamily="2" charset="2"/>
              <a:buNone/>
            </a:pPr>
            <a:r>
              <a:rPr lang="en-US" i="1" dirty="0"/>
              <a:t>	PASCAL2 will enable a refocusing of the Distributed Institute created in PASCAL towards the emerging challenges created by the ever expanding applications of adaptive systems technology and their central role in the development of large scale cognitive systems.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PASCAL Impact</a:t>
            </a:r>
            <a:endParaRPr lang="en-GB" dirty="0"/>
          </a:p>
        </p:txBody>
      </p:sp>
      <p:sp>
        <p:nvSpPr>
          <p:cNvPr id="3" name="Content Placeholder 2"/>
          <p:cNvSpPr>
            <a:spLocks noGrp="1"/>
          </p:cNvSpPr>
          <p:nvPr>
            <p:ph idx="1"/>
          </p:nvPr>
        </p:nvSpPr>
        <p:spPr>
          <a:xfrm>
            <a:off x="457200" y="1219200"/>
            <a:ext cx="8229600" cy="5410200"/>
          </a:xfrm>
        </p:spPr>
        <p:txBody>
          <a:bodyPr/>
          <a:lstStyle/>
          <a:p>
            <a:pPr marL="0" indent="0">
              <a:buNone/>
            </a:pPr>
            <a:r>
              <a:rPr lang="en-GB" sz="2400" dirty="0" smtClean="0"/>
              <a:t> </a:t>
            </a:r>
          </a:p>
          <a:p>
            <a:r>
              <a:rPr lang="en-GB" sz="2400" dirty="0"/>
              <a:t>There has been a major initiative to assess the impact of the PASCAL investment. This is included in the Final </a:t>
            </a:r>
            <a:r>
              <a:rPr lang="en-GB" sz="2400" dirty="0" smtClean="0"/>
              <a:t>report and will be summarised in Brokerage presentation. </a:t>
            </a:r>
            <a:r>
              <a:rPr lang="en-GB" sz="2400" dirty="0"/>
              <a:t>Some </a:t>
            </a:r>
            <a:r>
              <a:rPr lang="en-GB" sz="2400" dirty="0" smtClean="0"/>
              <a:t>findings </a:t>
            </a:r>
            <a:r>
              <a:rPr lang="en-GB" sz="2400" dirty="0"/>
              <a:t>include:</a:t>
            </a:r>
          </a:p>
          <a:p>
            <a:r>
              <a:rPr lang="en-GB" sz="2400" dirty="0" smtClean="0"/>
              <a:t>Percentage </a:t>
            </a:r>
            <a:r>
              <a:rPr lang="en-GB" sz="2400" dirty="0"/>
              <a:t>of papers at NIPS including a PASCAL author increased from 15% in 2002 to a maximum of 35%, but maintaining at over 25</a:t>
            </a:r>
            <a:r>
              <a:rPr lang="en-GB" sz="2400" dirty="0" smtClean="0"/>
              <a:t>% on average.</a:t>
            </a:r>
            <a:endParaRPr lang="en-GB" sz="2400" dirty="0"/>
          </a:p>
          <a:p>
            <a:r>
              <a:rPr lang="en-GB" sz="2400" dirty="0" smtClean="0"/>
              <a:t>Percentage </a:t>
            </a:r>
            <a:r>
              <a:rPr lang="en-GB" sz="2400" dirty="0"/>
              <a:t>of workshops supported by PASCAL increased from about 20% in 2002 to consistently being more than 50</a:t>
            </a:r>
            <a:r>
              <a:rPr lang="en-GB" sz="2400" dirty="0" smtClean="0"/>
              <a:t>% during PASCAL2</a:t>
            </a:r>
            <a:endParaRPr lang="en-GB" sz="2400" dirty="0"/>
          </a:p>
          <a:p>
            <a:pPr lvl="1"/>
            <a:endParaRPr lang="en-GB" sz="1600" dirty="0" smtClean="0">
              <a:ea typeface="+mn-ea"/>
              <a:cs typeface="+mn-cs"/>
            </a:endParaRPr>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PASCAL Impact</a:t>
            </a:r>
            <a:endParaRPr lang="en-GB" dirty="0"/>
          </a:p>
        </p:txBody>
      </p:sp>
      <p:sp>
        <p:nvSpPr>
          <p:cNvPr id="3" name="Content Placeholder 2"/>
          <p:cNvSpPr>
            <a:spLocks noGrp="1"/>
          </p:cNvSpPr>
          <p:nvPr>
            <p:ph idx="1"/>
          </p:nvPr>
        </p:nvSpPr>
        <p:spPr>
          <a:xfrm>
            <a:off x="457200" y="1371600"/>
            <a:ext cx="8229600" cy="5257800"/>
          </a:xfrm>
        </p:spPr>
        <p:txBody>
          <a:bodyPr/>
          <a:lstStyle/>
          <a:p>
            <a:r>
              <a:rPr lang="en-GB" sz="2400" dirty="0" smtClean="0"/>
              <a:t>K4All </a:t>
            </a:r>
            <a:r>
              <a:rPr lang="en-GB" sz="2400" dirty="0" smtClean="0"/>
              <a:t>organised </a:t>
            </a:r>
            <a:r>
              <a:rPr lang="en-GB" sz="2400" dirty="0"/>
              <a:t>an industry sponsored workshop on </a:t>
            </a:r>
            <a:r>
              <a:rPr lang="en-GB" sz="2400" dirty="0" smtClean="0"/>
              <a:t>‘Large-Scale </a:t>
            </a:r>
            <a:r>
              <a:rPr lang="en-GB" sz="2400" dirty="0"/>
              <a:t>Online Learning and Decision </a:t>
            </a:r>
            <a:r>
              <a:rPr lang="en-GB" sz="2400" dirty="0" smtClean="0"/>
              <a:t>Marking’ </a:t>
            </a:r>
            <a:r>
              <a:rPr lang="en-GB" sz="2400" dirty="0"/>
              <a:t>in September 2012. </a:t>
            </a:r>
            <a:endParaRPr lang="en-GB" sz="2400" dirty="0" smtClean="0"/>
          </a:p>
          <a:p>
            <a:r>
              <a:rPr lang="en-GB" sz="2400" dirty="0" smtClean="0"/>
              <a:t>high </a:t>
            </a:r>
            <a:r>
              <a:rPr lang="en-GB" sz="2400" dirty="0"/>
              <a:t>profile </a:t>
            </a:r>
            <a:r>
              <a:rPr lang="en-GB" sz="2400" dirty="0" smtClean="0"/>
              <a:t>speakers/companies involved </a:t>
            </a:r>
            <a:r>
              <a:rPr lang="en-GB" sz="2400" dirty="0"/>
              <a:t>in the large scale deployment of machine learning, including </a:t>
            </a:r>
            <a:endParaRPr lang="en-GB" sz="2400" dirty="0" smtClean="0"/>
          </a:p>
          <a:p>
            <a:pPr lvl="1"/>
            <a:r>
              <a:rPr lang="en-GB" sz="2000" dirty="0" smtClean="0"/>
              <a:t>Microsoft </a:t>
            </a:r>
            <a:r>
              <a:rPr lang="en-GB" sz="2000" dirty="0"/>
              <a:t>(Thore Graepel, Manik Varma, Sham Kakade, Leon Bottou, John Langford), </a:t>
            </a:r>
            <a:endParaRPr lang="en-GB" sz="2000" dirty="0" smtClean="0"/>
          </a:p>
          <a:p>
            <a:pPr lvl="1"/>
            <a:r>
              <a:rPr lang="en-GB" sz="2000" dirty="0" smtClean="0"/>
              <a:t>Netflix </a:t>
            </a:r>
            <a:r>
              <a:rPr lang="en-GB" sz="2000" dirty="0"/>
              <a:t>(Carlos Gomez-Uribe), </a:t>
            </a:r>
            <a:endParaRPr lang="en-GB" sz="2000" dirty="0" smtClean="0"/>
          </a:p>
          <a:p>
            <a:pPr lvl="1"/>
            <a:r>
              <a:rPr lang="en-GB" sz="2000" dirty="0" smtClean="0"/>
              <a:t>Facebook </a:t>
            </a:r>
            <a:r>
              <a:rPr lang="en-GB" sz="2000" dirty="0"/>
              <a:t>(Ralf Herbrich), </a:t>
            </a:r>
            <a:endParaRPr lang="en-GB" sz="2000" dirty="0" smtClean="0"/>
          </a:p>
          <a:p>
            <a:pPr lvl="1"/>
            <a:r>
              <a:rPr lang="en-GB" sz="2000" dirty="0" smtClean="0"/>
              <a:t>Xbox </a:t>
            </a:r>
            <a:r>
              <a:rPr lang="en-GB" sz="2000" dirty="0"/>
              <a:t>Live (Ulrich </a:t>
            </a:r>
            <a:r>
              <a:rPr lang="en-GB" sz="2000" dirty="0" err="1"/>
              <a:t>Paquet</a:t>
            </a:r>
            <a:r>
              <a:rPr lang="en-GB" sz="2000" dirty="0"/>
              <a:t>), </a:t>
            </a:r>
            <a:endParaRPr lang="en-GB" sz="2000" dirty="0" smtClean="0"/>
          </a:p>
          <a:p>
            <a:pPr lvl="1"/>
            <a:r>
              <a:rPr lang="en-GB" sz="2000" dirty="0" err="1" smtClean="0"/>
              <a:t>Causata</a:t>
            </a:r>
            <a:r>
              <a:rPr lang="en-GB" sz="2000" dirty="0" smtClean="0"/>
              <a:t> </a:t>
            </a:r>
            <a:r>
              <a:rPr lang="en-GB" sz="2000" dirty="0"/>
              <a:t>(Leonard Newnham). </a:t>
            </a:r>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ctrTitle"/>
          </p:nvPr>
        </p:nvSpPr>
        <p:spPr/>
        <p:txBody>
          <a:bodyPr/>
          <a:lstStyle/>
          <a:p>
            <a:r>
              <a:rPr lang="en-GB" dirty="0"/>
              <a:t>Operational </a:t>
            </a:r>
            <a:r>
              <a:rPr lang="en-GB" dirty="0" smtClean="0"/>
              <a:t>Management Programme</a:t>
            </a:r>
            <a:endParaRPr lang="en-US" dirty="0"/>
          </a:p>
        </p:txBody>
      </p:sp>
      <p:sp>
        <p:nvSpPr>
          <p:cNvPr id="333828" name="Rectangle 4"/>
          <p:cNvSpPr>
            <a:spLocks noGrp="1" noChangeArrowheads="1"/>
          </p:cNvSpPr>
          <p:nvPr>
            <p:ph type="subTitle" idx="1"/>
          </p:nvPr>
        </p:nvSpPr>
        <p:spPr/>
        <p:txBody>
          <a:bodyPr/>
          <a:lstStyle/>
          <a:p>
            <a:r>
              <a:rPr lang="en-US" dirty="0" smtClean="0"/>
              <a:t>Steve Gunn </a:t>
            </a:r>
            <a:endParaRPr lang="en-US" dirty="0"/>
          </a:p>
        </p:txBody>
      </p:sp>
      <p:sp>
        <p:nvSpPr>
          <p:cNvPr id="4" name="Footer Placeholder 3"/>
          <p:cNvSpPr>
            <a:spLocks noGrp="1"/>
          </p:cNvSpPr>
          <p:nvPr>
            <p:ph type="ftr" sz="quarter" idx="3"/>
          </p:nvPr>
        </p:nvSpPr>
        <p:spPr/>
        <p:txBody>
          <a:bodyPr/>
          <a:lstStyle/>
          <a:p>
            <a:r>
              <a:rPr lang="en-GB" smtClean="0"/>
              <a:t>PASCAL2 Overview</a:t>
            </a:r>
            <a:endParaRPr lang="en-GB"/>
          </a:p>
        </p:txBody>
      </p:sp>
    </p:spTree>
    <p:extLst>
      <p:ext uri="{BB962C8B-B14F-4D97-AF65-F5344CB8AC3E}">
        <p14:creationId xmlns:p14="http://schemas.microsoft.com/office/powerpoint/2010/main" val="3187486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smtClean="0"/>
              <a:t>PASCAL2 Overview</a:t>
            </a:r>
            <a:endParaRPr lang="en-GB" dirty="0"/>
          </a:p>
        </p:txBody>
      </p:sp>
      <p:sp>
        <p:nvSpPr>
          <p:cNvPr id="339970" name="Rectangle 2"/>
          <p:cNvSpPr>
            <a:spLocks noGrp="1" noChangeArrowheads="1"/>
          </p:cNvSpPr>
          <p:nvPr>
            <p:ph type="title"/>
          </p:nvPr>
        </p:nvSpPr>
        <p:spPr>
          <a:xfrm>
            <a:off x="2667000" y="152400"/>
            <a:ext cx="6019800" cy="990600"/>
          </a:xfrm>
        </p:spPr>
        <p:txBody>
          <a:bodyPr/>
          <a:lstStyle/>
          <a:p>
            <a:r>
              <a:rPr lang="en-GB" dirty="0" smtClean="0"/>
              <a:t>Operational Management </a:t>
            </a:r>
            <a:r>
              <a:rPr lang="en-GB" dirty="0"/>
              <a:t>P</a:t>
            </a:r>
            <a:r>
              <a:rPr lang="en-GB" dirty="0" smtClean="0"/>
              <a:t>rogramme</a:t>
            </a:r>
            <a:endParaRPr lang="en-GB" dirty="0"/>
          </a:p>
        </p:txBody>
      </p:sp>
      <p:sp>
        <p:nvSpPr>
          <p:cNvPr id="339971" name="Rectangle 3"/>
          <p:cNvSpPr>
            <a:spLocks noGrp="1" noChangeArrowheads="1"/>
          </p:cNvSpPr>
          <p:nvPr>
            <p:ph type="body" idx="1"/>
          </p:nvPr>
        </p:nvSpPr>
        <p:spPr>
          <a:xfrm>
            <a:off x="457200" y="1295400"/>
            <a:ext cx="8534400" cy="5105400"/>
          </a:xfrm>
        </p:spPr>
        <p:txBody>
          <a:bodyPr/>
          <a:lstStyle/>
          <a:p>
            <a:pPr>
              <a:lnSpc>
                <a:spcPct val="90000"/>
              </a:lnSpc>
            </a:pPr>
            <a:r>
              <a:rPr lang="en-US" sz="2000" dirty="0" smtClean="0"/>
              <a:t>Monthly meetings of the Executive Committee to coordinate operational matters</a:t>
            </a:r>
          </a:p>
          <a:p>
            <a:pPr>
              <a:lnSpc>
                <a:spcPct val="90000"/>
              </a:lnSpc>
            </a:pPr>
            <a:endParaRPr lang="en-GB" sz="2000" dirty="0" smtClean="0"/>
          </a:p>
          <a:p>
            <a:pPr>
              <a:lnSpc>
                <a:spcPct val="90000"/>
              </a:lnSpc>
            </a:pPr>
            <a:r>
              <a:rPr lang="en-GB" sz="2000" dirty="0" smtClean="0"/>
              <a:t>Procedures for matching itemised billing entries to draft Form Cs has worked well for the first three year finances.</a:t>
            </a:r>
          </a:p>
          <a:p>
            <a:pPr>
              <a:lnSpc>
                <a:spcPct val="90000"/>
              </a:lnSpc>
            </a:pPr>
            <a:endParaRPr lang="en-GB" sz="2000" dirty="0" smtClean="0"/>
          </a:p>
          <a:p>
            <a:pPr>
              <a:lnSpc>
                <a:spcPct val="90000"/>
              </a:lnSpc>
            </a:pPr>
            <a:r>
              <a:rPr lang="en-US" sz="2000" dirty="0" smtClean="0"/>
              <a:t>Request reporting annually with indication of closure or carry forward.</a:t>
            </a:r>
          </a:p>
          <a:p>
            <a:pPr>
              <a:lnSpc>
                <a:spcPct val="90000"/>
              </a:lnSpc>
            </a:pPr>
            <a:endParaRPr lang="en-US" sz="1600" dirty="0" smtClean="0"/>
          </a:p>
          <a:p>
            <a:pPr>
              <a:lnSpc>
                <a:spcPct val="90000"/>
              </a:lnSpc>
            </a:pPr>
            <a:r>
              <a:rPr lang="en-US" sz="2000" dirty="0" err="1" smtClean="0"/>
              <a:t>Itemised</a:t>
            </a:r>
            <a:r>
              <a:rPr lang="en-US" sz="2000" dirty="0" smtClean="0"/>
              <a:t> billing and funding requests </a:t>
            </a:r>
            <a:r>
              <a:rPr lang="en-US" sz="2000" dirty="0" err="1" smtClean="0"/>
              <a:t>localised</a:t>
            </a:r>
            <a:r>
              <a:rPr lang="en-US" sz="2000" dirty="0" smtClean="0"/>
              <a:t> by year to enable accurate budgeting and “recycling” of unused funding. </a:t>
            </a:r>
          </a:p>
          <a:p>
            <a:pPr>
              <a:lnSpc>
                <a:spcPct val="90000"/>
              </a:lnSpc>
            </a:pPr>
            <a:endParaRPr lang="en-US" sz="2000" dirty="0" smtClean="0"/>
          </a:p>
          <a:p>
            <a:pPr>
              <a:lnSpc>
                <a:spcPct val="90000"/>
              </a:lnSpc>
            </a:pPr>
            <a:r>
              <a:rPr lang="en-US" sz="2000" dirty="0" smtClean="0"/>
              <a:t>Remaining budget estimated and re-allocated in Steering Committee meetings in final year. Conservative approach to allow for exchange rate fluctuations.</a:t>
            </a:r>
            <a:endParaRPr lang="en-US" sz="2000" dirty="0"/>
          </a:p>
        </p:txBody>
      </p:sp>
    </p:spTree>
    <p:extLst>
      <p:ext uri="{BB962C8B-B14F-4D97-AF65-F5344CB8AC3E}">
        <p14:creationId xmlns:p14="http://schemas.microsoft.com/office/powerpoint/2010/main" val="17655451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smtClean="0"/>
              <a:t>Programme Requests</a:t>
            </a:r>
          </a:p>
        </p:txBody>
      </p:sp>
      <p:cxnSp>
        <p:nvCxnSpPr>
          <p:cNvPr id="5" name="Straight Arrow Connector 4"/>
          <p:cNvCxnSpPr/>
          <p:nvPr/>
        </p:nvCxnSpPr>
        <p:spPr>
          <a:xfrm rot="16200000" flipV="1">
            <a:off x="3197225" y="4879975"/>
            <a:ext cx="1066800" cy="6350"/>
          </a:xfrm>
          <a:prstGeom prst="straightConnector1">
            <a:avLst/>
          </a:prstGeom>
          <a:ln w="25400">
            <a:solidFill>
              <a:schemeClr val="tx1"/>
            </a:solidFill>
            <a:tailEnd type="non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 name="AutoShape 11"/>
          <p:cNvSpPr>
            <a:spLocks noChangeArrowheads="1"/>
          </p:cNvSpPr>
          <p:nvPr/>
        </p:nvSpPr>
        <p:spPr bwMode="auto">
          <a:xfrm>
            <a:off x="609600" y="4127500"/>
            <a:ext cx="792163" cy="258763"/>
          </a:xfrm>
          <a:prstGeom prst="flowChartAlternate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fontAlgn="auto">
              <a:spcBef>
                <a:spcPts val="0"/>
              </a:spcBef>
              <a:spcAft>
                <a:spcPts val="0"/>
              </a:spcAft>
              <a:defRPr/>
            </a:pPr>
            <a:r>
              <a:rPr lang="en-GB" sz="800" dirty="0"/>
              <a:t>Researcher</a:t>
            </a:r>
          </a:p>
        </p:txBody>
      </p:sp>
      <p:sp>
        <p:nvSpPr>
          <p:cNvPr id="7" name="AutoShape 11"/>
          <p:cNvSpPr>
            <a:spLocks noChangeArrowheads="1"/>
          </p:cNvSpPr>
          <p:nvPr/>
        </p:nvSpPr>
        <p:spPr bwMode="auto">
          <a:xfrm>
            <a:off x="609600" y="4491038"/>
            <a:ext cx="1223963" cy="258762"/>
          </a:xfrm>
          <a:prstGeom prst="flowChartAlternateProcess">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fontAlgn="auto">
              <a:spcBef>
                <a:spcPts val="0"/>
              </a:spcBef>
              <a:spcAft>
                <a:spcPts val="0"/>
              </a:spcAft>
              <a:defRPr/>
            </a:pPr>
            <a:r>
              <a:rPr lang="en-GB" sz="800" dirty="0"/>
              <a:t>Programme Manager</a:t>
            </a:r>
          </a:p>
        </p:txBody>
      </p:sp>
      <p:sp>
        <p:nvSpPr>
          <p:cNvPr id="8" name="AutoShape 11"/>
          <p:cNvSpPr>
            <a:spLocks noChangeArrowheads="1"/>
          </p:cNvSpPr>
          <p:nvPr/>
        </p:nvSpPr>
        <p:spPr bwMode="auto">
          <a:xfrm>
            <a:off x="609600" y="4846638"/>
            <a:ext cx="792163" cy="258762"/>
          </a:xfrm>
          <a:prstGeom prst="flowChartAlternateProcess">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en-GB" sz="800" dirty="0"/>
              <a:t>Reviewer</a:t>
            </a:r>
          </a:p>
        </p:txBody>
      </p:sp>
      <p:sp>
        <p:nvSpPr>
          <p:cNvPr id="9" name="AutoShape 11"/>
          <p:cNvSpPr>
            <a:spLocks noChangeArrowheads="1"/>
          </p:cNvSpPr>
          <p:nvPr/>
        </p:nvSpPr>
        <p:spPr bwMode="auto">
          <a:xfrm>
            <a:off x="609600" y="5202238"/>
            <a:ext cx="792163" cy="258762"/>
          </a:xfrm>
          <a:prstGeom prst="flowChartAlternateProcess">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fontAlgn="auto">
              <a:spcBef>
                <a:spcPts val="0"/>
              </a:spcBef>
              <a:spcAft>
                <a:spcPts val="0"/>
              </a:spcAft>
              <a:defRPr/>
            </a:pPr>
            <a:r>
              <a:rPr lang="en-GB" sz="800" dirty="0"/>
              <a:t>Coordinator</a:t>
            </a:r>
          </a:p>
        </p:txBody>
      </p:sp>
      <p:sp>
        <p:nvSpPr>
          <p:cNvPr id="10" name="AutoShape 11"/>
          <p:cNvSpPr>
            <a:spLocks noChangeArrowheads="1"/>
          </p:cNvSpPr>
          <p:nvPr/>
        </p:nvSpPr>
        <p:spPr bwMode="auto">
          <a:xfrm>
            <a:off x="609600" y="5549900"/>
            <a:ext cx="828675" cy="258763"/>
          </a:xfrm>
          <a:prstGeom prst="flowChartAlternateProcess">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fontAlgn="auto">
              <a:spcBef>
                <a:spcPts val="0"/>
              </a:spcBef>
              <a:spcAft>
                <a:spcPts val="0"/>
              </a:spcAft>
              <a:defRPr/>
            </a:pPr>
            <a:r>
              <a:rPr lang="en-GB" sz="800" dirty="0"/>
              <a:t>Administrator</a:t>
            </a:r>
          </a:p>
        </p:txBody>
      </p:sp>
      <p:cxnSp>
        <p:nvCxnSpPr>
          <p:cNvPr id="11" name="Straight Arrow Connector 10"/>
          <p:cNvCxnSpPr/>
          <p:nvPr/>
        </p:nvCxnSpPr>
        <p:spPr>
          <a:xfrm rot="16200000" flipH="1">
            <a:off x="4306888" y="4970462"/>
            <a:ext cx="533400" cy="3175"/>
          </a:xfrm>
          <a:prstGeom prst="straightConnector1">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Flowchart: Connector 11"/>
          <p:cNvSpPr/>
          <p:nvPr/>
        </p:nvSpPr>
        <p:spPr>
          <a:xfrm>
            <a:off x="4507225" y="4923158"/>
            <a:ext cx="133350" cy="133350"/>
          </a:xfrm>
          <a:prstGeom prst="flowChartConnector">
            <a:avLst/>
          </a:prstGeom>
          <a:ln/>
        </p:spPr>
        <p:style>
          <a:lnRef idx="0">
            <a:schemeClr val="accent2"/>
          </a:lnRef>
          <a:fillRef idx="3">
            <a:schemeClr val="accent2"/>
          </a:fillRef>
          <a:effectRef idx="3">
            <a:schemeClr val="accent2"/>
          </a:effectRef>
          <a:fontRef idx="minor">
            <a:schemeClr val="lt1"/>
          </a:fontRef>
        </p:style>
        <p:txBody>
          <a:bodyPr lIns="0" tIns="0" rIns="0" bIns="0" anchor="ctr"/>
          <a:lstStyle/>
          <a:p>
            <a:pPr algn="dist" fontAlgn="auto">
              <a:spcBef>
                <a:spcPts val="0"/>
              </a:spcBef>
              <a:spcAft>
                <a:spcPts val="0"/>
              </a:spcAft>
              <a:defRPr/>
            </a:pPr>
            <a:r>
              <a:rPr lang="en-GB" sz="900" dirty="0"/>
              <a:t>5</a:t>
            </a:r>
          </a:p>
        </p:txBody>
      </p:sp>
      <p:cxnSp>
        <p:nvCxnSpPr>
          <p:cNvPr id="13" name="Straight Arrow Connector 12"/>
          <p:cNvCxnSpPr/>
          <p:nvPr/>
        </p:nvCxnSpPr>
        <p:spPr>
          <a:xfrm rot="16200000" flipH="1">
            <a:off x="4373563" y="4327525"/>
            <a:ext cx="400050" cy="0"/>
          </a:xfrm>
          <a:prstGeom prst="straightConnector1">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4356894" y="3679031"/>
            <a:ext cx="439738" cy="3175"/>
          </a:xfrm>
          <a:prstGeom prst="straightConnector1">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Flowchart: Connector 14"/>
          <p:cNvSpPr/>
          <p:nvPr/>
        </p:nvSpPr>
        <p:spPr>
          <a:xfrm>
            <a:off x="4507225" y="3585218"/>
            <a:ext cx="133350" cy="133350"/>
          </a:xfrm>
          <a:prstGeom prst="flowChartConnector">
            <a:avLst/>
          </a:prstGeom>
          <a:ln/>
        </p:spPr>
        <p:style>
          <a:lnRef idx="0">
            <a:schemeClr val="accent2"/>
          </a:lnRef>
          <a:fillRef idx="3">
            <a:schemeClr val="accent2"/>
          </a:fillRef>
          <a:effectRef idx="3">
            <a:schemeClr val="accent2"/>
          </a:effectRef>
          <a:fontRef idx="minor">
            <a:schemeClr val="lt1"/>
          </a:fontRef>
        </p:style>
        <p:txBody>
          <a:bodyPr lIns="0" tIns="0" rIns="0" bIns="0" anchor="ctr"/>
          <a:lstStyle/>
          <a:p>
            <a:pPr algn="dist" fontAlgn="auto">
              <a:spcBef>
                <a:spcPts val="0"/>
              </a:spcBef>
              <a:spcAft>
                <a:spcPts val="0"/>
              </a:spcAft>
              <a:defRPr/>
            </a:pPr>
            <a:r>
              <a:rPr lang="en-GB" sz="900" dirty="0"/>
              <a:t>3</a:t>
            </a:r>
          </a:p>
        </p:txBody>
      </p:sp>
      <p:cxnSp>
        <p:nvCxnSpPr>
          <p:cNvPr id="16" name="Straight Arrow Connector 15"/>
          <p:cNvCxnSpPr/>
          <p:nvPr/>
        </p:nvCxnSpPr>
        <p:spPr>
          <a:xfrm rot="16200000" flipH="1">
            <a:off x="4306888" y="2832100"/>
            <a:ext cx="533400" cy="3175"/>
          </a:xfrm>
          <a:prstGeom prst="straightConnector1">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4306888" y="2036762"/>
            <a:ext cx="533400" cy="3175"/>
          </a:xfrm>
          <a:prstGeom prst="straightConnector1">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572" name="Freeform 2"/>
          <p:cNvSpPr>
            <a:spLocks/>
          </p:cNvSpPr>
          <p:nvPr/>
        </p:nvSpPr>
        <p:spPr bwMode="auto">
          <a:xfrm>
            <a:off x="4930775" y="2098675"/>
            <a:ext cx="871538" cy="668338"/>
          </a:xfrm>
          <a:custGeom>
            <a:avLst/>
            <a:gdLst>
              <a:gd name="T0" fmla="*/ 0 w 556"/>
              <a:gd name="T1" fmla="*/ 150219847 h 1690"/>
              <a:gd name="T2" fmla="*/ 914205732 w 556"/>
              <a:gd name="T3" fmla="*/ 4377021 h 1690"/>
              <a:gd name="T4" fmla="*/ 1363936385 w 556"/>
              <a:gd name="T5" fmla="*/ 153971634 h 1690"/>
              <a:gd name="T6" fmla="*/ 955984675 w 556"/>
              <a:gd name="T7" fmla="*/ 263705633 h 1690"/>
              <a:gd name="T8" fmla="*/ 0 w 556"/>
              <a:gd name="T9" fmla="*/ 151001683 h 1690"/>
              <a:gd name="T10" fmla="*/ 0 60000 65536"/>
              <a:gd name="T11" fmla="*/ 0 60000 65536"/>
              <a:gd name="T12" fmla="*/ 0 60000 65536"/>
              <a:gd name="T13" fmla="*/ 0 60000 65536"/>
              <a:gd name="T14" fmla="*/ 0 60000 65536"/>
              <a:gd name="T15" fmla="*/ 0 w 556"/>
              <a:gd name="T16" fmla="*/ 0 h 1690"/>
              <a:gd name="T17" fmla="*/ 556 w 556"/>
              <a:gd name="T18" fmla="*/ 1690 h 1690"/>
            </a:gdLst>
            <a:ahLst/>
            <a:cxnLst>
              <a:cxn ang="T10">
                <a:pos x="T0" y="T1"/>
              </a:cxn>
              <a:cxn ang="T11">
                <a:pos x="T2" y="T3"/>
              </a:cxn>
              <a:cxn ang="T12">
                <a:pos x="T4" y="T5"/>
              </a:cxn>
              <a:cxn ang="T13">
                <a:pos x="T6" y="T7"/>
              </a:cxn>
              <a:cxn ang="T14">
                <a:pos x="T8" y="T9"/>
              </a:cxn>
            </a:cxnLst>
            <a:rect l="T15" t="T16" r="T17" b="T18"/>
            <a:pathLst>
              <a:path w="556" h="1690">
                <a:moveTo>
                  <a:pt x="0" y="961"/>
                </a:moveTo>
                <a:cubicBezTo>
                  <a:pt x="77" y="895"/>
                  <a:pt x="265" y="8"/>
                  <a:pt x="372" y="28"/>
                </a:cubicBezTo>
                <a:cubicBezTo>
                  <a:pt x="545" y="0"/>
                  <a:pt x="556" y="601"/>
                  <a:pt x="555" y="985"/>
                </a:cubicBezTo>
                <a:cubicBezTo>
                  <a:pt x="554" y="1369"/>
                  <a:pt x="481" y="1690"/>
                  <a:pt x="389" y="1687"/>
                </a:cubicBezTo>
                <a:cubicBezTo>
                  <a:pt x="297" y="1684"/>
                  <a:pt x="76" y="1086"/>
                  <a:pt x="0" y="966"/>
                </a:cubicBezTo>
              </a:path>
            </a:pathLst>
          </a:custGeom>
          <a:noFill/>
          <a:ln w="25400">
            <a:solidFill>
              <a:schemeClr val="tx1"/>
            </a:solidFill>
            <a:prstDash val="sysDot"/>
            <a:round/>
            <a:headEnd/>
            <a:tailEnd type="stealth" w="lg" len="lg"/>
          </a:ln>
        </p:spPr>
        <p:txBody>
          <a:bodyPr/>
          <a:lstStyle/>
          <a:p>
            <a:endParaRPr lang="en-GB">
              <a:latin typeface="Calibri" pitchFamily="34" charset="0"/>
            </a:endParaRPr>
          </a:p>
        </p:txBody>
      </p:sp>
      <p:sp>
        <p:nvSpPr>
          <p:cNvPr id="19" name="AutoShape 3"/>
          <p:cNvSpPr>
            <a:spLocks noChangeArrowheads="1"/>
          </p:cNvSpPr>
          <p:nvPr/>
        </p:nvSpPr>
        <p:spPr bwMode="auto">
          <a:xfrm>
            <a:off x="5430838" y="2216150"/>
            <a:ext cx="792162" cy="258763"/>
          </a:xfrm>
          <a:prstGeom prst="flowChartAlternateProcess">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endParaRPr lang="en-GB"/>
          </a:p>
        </p:txBody>
      </p:sp>
      <p:sp>
        <p:nvSpPr>
          <p:cNvPr id="20" name="AutoShape 4"/>
          <p:cNvSpPr>
            <a:spLocks noChangeArrowheads="1"/>
          </p:cNvSpPr>
          <p:nvPr/>
        </p:nvSpPr>
        <p:spPr bwMode="auto">
          <a:xfrm>
            <a:off x="5357813" y="2289175"/>
            <a:ext cx="792162" cy="258763"/>
          </a:xfrm>
          <a:prstGeom prst="flowChartAlternateProcess">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endParaRPr lang="en-GB"/>
          </a:p>
        </p:txBody>
      </p:sp>
      <p:sp>
        <p:nvSpPr>
          <p:cNvPr id="21" name="AutoShape 6"/>
          <p:cNvSpPr>
            <a:spLocks noChangeArrowheads="1"/>
          </p:cNvSpPr>
          <p:nvPr/>
        </p:nvSpPr>
        <p:spPr bwMode="auto">
          <a:xfrm>
            <a:off x="4129088" y="1593850"/>
            <a:ext cx="889000" cy="258763"/>
          </a:xfrm>
          <a:prstGeom prst="flowChartAlternate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fontAlgn="auto">
              <a:spcBef>
                <a:spcPts val="0"/>
              </a:spcBef>
              <a:spcAft>
                <a:spcPts val="0"/>
              </a:spcAft>
              <a:defRPr/>
            </a:pPr>
            <a:r>
              <a:rPr lang="en-GB" sz="800" dirty="0"/>
              <a:t>Request</a:t>
            </a:r>
          </a:p>
        </p:txBody>
      </p:sp>
      <p:sp>
        <p:nvSpPr>
          <p:cNvPr id="22" name="AutoShape 7"/>
          <p:cNvSpPr>
            <a:spLocks noChangeArrowheads="1"/>
          </p:cNvSpPr>
          <p:nvPr/>
        </p:nvSpPr>
        <p:spPr bwMode="auto">
          <a:xfrm>
            <a:off x="4213225" y="2305050"/>
            <a:ext cx="720725" cy="355600"/>
          </a:xfrm>
          <a:prstGeom prst="flowChartDecision">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fontAlgn="auto">
              <a:spcBef>
                <a:spcPts val="0"/>
              </a:spcBef>
              <a:spcAft>
                <a:spcPts val="0"/>
              </a:spcAft>
              <a:defRPr/>
            </a:pPr>
            <a:r>
              <a:rPr lang="en-GB" sz="800" dirty="0"/>
              <a:t>Accept</a:t>
            </a:r>
          </a:p>
        </p:txBody>
      </p:sp>
      <p:sp>
        <p:nvSpPr>
          <p:cNvPr id="23" name="AutoShape 8"/>
          <p:cNvSpPr>
            <a:spLocks noChangeArrowheads="1"/>
          </p:cNvSpPr>
          <p:nvPr/>
        </p:nvSpPr>
        <p:spPr bwMode="auto">
          <a:xfrm>
            <a:off x="5286375" y="2360613"/>
            <a:ext cx="792163" cy="258762"/>
          </a:xfrm>
          <a:prstGeom prst="flowChartAlternateProcess">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fontAlgn="auto">
              <a:spcBef>
                <a:spcPts val="0"/>
              </a:spcBef>
              <a:spcAft>
                <a:spcPts val="0"/>
              </a:spcAft>
              <a:defRPr/>
            </a:pPr>
            <a:r>
              <a:rPr lang="en-GB" sz="800" dirty="0"/>
              <a:t>Reviewers</a:t>
            </a:r>
          </a:p>
        </p:txBody>
      </p:sp>
      <p:sp>
        <p:nvSpPr>
          <p:cNvPr id="24" name="AutoShape 10"/>
          <p:cNvSpPr>
            <a:spLocks noChangeArrowheads="1"/>
          </p:cNvSpPr>
          <p:nvPr/>
        </p:nvSpPr>
        <p:spPr bwMode="auto">
          <a:xfrm>
            <a:off x="2974975" y="3949700"/>
            <a:ext cx="719138" cy="173038"/>
          </a:xfrm>
          <a:prstGeom prst="flowChartTerminator">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fontAlgn="auto">
              <a:spcBef>
                <a:spcPts val="0"/>
              </a:spcBef>
              <a:spcAft>
                <a:spcPts val="0"/>
              </a:spcAft>
              <a:defRPr/>
            </a:pPr>
            <a:r>
              <a:rPr lang="en-GB" sz="800" dirty="0"/>
              <a:t>Reject</a:t>
            </a:r>
          </a:p>
        </p:txBody>
      </p:sp>
      <p:sp>
        <p:nvSpPr>
          <p:cNvPr id="25" name="Flowchart: Connector 24"/>
          <p:cNvSpPr/>
          <p:nvPr/>
        </p:nvSpPr>
        <p:spPr>
          <a:xfrm>
            <a:off x="4507225" y="1989460"/>
            <a:ext cx="133350" cy="133350"/>
          </a:xfrm>
          <a:prstGeom prst="flowChartConnector">
            <a:avLst/>
          </a:prstGeom>
          <a:ln/>
        </p:spPr>
        <p:style>
          <a:lnRef idx="0">
            <a:schemeClr val="accent2"/>
          </a:lnRef>
          <a:fillRef idx="3">
            <a:schemeClr val="accent2"/>
          </a:fillRef>
          <a:effectRef idx="3">
            <a:schemeClr val="accent2"/>
          </a:effectRef>
          <a:fontRef idx="minor">
            <a:schemeClr val="lt1"/>
          </a:fontRef>
        </p:style>
        <p:txBody>
          <a:bodyPr lIns="0" tIns="0" rIns="0" bIns="0" anchor="ctr"/>
          <a:lstStyle/>
          <a:p>
            <a:pPr algn="dist" fontAlgn="auto">
              <a:spcBef>
                <a:spcPts val="0"/>
              </a:spcBef>
              <a:spcAft>
                <a:spcPts val="0"/>
              </a:spcAft>
              <a:defRPr/>
            </a:pPr>
            <a:r>
              <a:rPr lang="en-GB" sz="900" dirty="0"/>
              <a:t>0</a:t>
            </a:r>
          </a:p>
        </p:txBody>
      </p:sp>
      <p:cxnSp>
        <p:nvCxnSpPr>
          <p:cNvPr id="26" name="Straight Arrow Connector 25"/>
          <p:cNvCxnSpPr/>
          <p:nvPr/>
        </p:nvCxnSpPr>
        <p:spPr>
          <a:xfrm rot="5400000">
            <a:off x="2597944" y="3212306"/>
            <a:ext cx="1466850" cy="1588"/>
          </a:xfrm>
          <a:prstGeom prst="straightConnector1">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7" name="Flowchart: Connector 26"/>
          <p:cNvSpPr/>
          <p:nvPr/>
        </p:nvSpPr>
        <p:spPr>
          <a:xfrm>
            <a:off x="3286125" y="3549650"/>
            <a:ext cx="133350" cy="133350"/>
          </a:xfrm>
          <a:prstGeom prst="flowChartConnector">
            <a:avLst/>
          </a:prstGeom>
          <a:ln/>
        </p:spPr>
        <p:style>
          <a:lnRef idx="0">
            <a:schemeClr val="accent2"/>
          </a:lnRef>
          <a:fillRef idx="3">
            <a:schemeClr val="accent2"/>
          </a:fillRef>
          <a:effectRef idx="3">
            <a:schemeClr val="accent2"/>
          </a:effectRef>
          <a:fontRef idx="minor">
            <a:schemeClr val="lt1"/>
          </a:fontRef>
        </p:style>
        <p:txBody>
          <a:bodyPr lIns="0" tIns="0" rIns="0" bIns="0" anchor="ctr"/>
          <a:lstStyle/>
          <a:p>
            <a:pPr algn="dist" fontAlgn="auto">
              <a:spcBef>
                <a:spcPts val="0"/>
              </a:spcBef>
              <a:spcAft>
                <a:spcPts val="0"/>
              </a:spcAft>
              <a:defRPr/>
            </a:pPr>
            <a:r>
              <a:rPr lang="en-GB" sz="900" dirty="0"/>
              <a:t>9</a:t>
            </a:r>
          </a:p>
        </p:txBody>
      </p:sp>
      <p:sp>
        <p:nvSpPr>
          <p:cNvPr id="28" name="AutoShape 11"/>
          <p:cNvSpPr>
            <a:spLocks noChangeArrowheads="1"/>
          </p:cNvSpPr>
          <p:nvPr/>
        </p:nvSpPr>
        <p:spPr bwMode="auto">
          <a:xfrm>
            <a:off x="4105275" y="3917950"/>
            <a:ext cx="936625" cy="258763"/>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r>
              <a:rPr lang="en-GB" sz="800" dirty="0"/>
              <a:t>Itemised Billing</a:t>
            </a:r>
          </a:p>
        </p:txBody>
      </p:sp>
      <p:sp>
        <p:nvSpPr>
          <p:cNvPr id="29" name="AutoShape 11"/>
          <p:cNvSpPr>
            <a:spLocks noChangeArrowheads="1"/>
          </p:cNvSpPr>
          <p:nvPr/>
        </p:nvSpPr>
        <p:spPr bwMode="auto">
          <a:xfrm>
            <a:off x="4178300" y="4527550"/>
            <a:ext cx="792163" cy="258763"/>
          </a:xfrm>
          <a:prstGeom prst="flowChartAlternateProcess">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fontAlgn="auto">
              <a:spcBef>
                <a:spcPts val="0"/>
              </a:spcBef>
              <a:spcAft>
                <a:spcPts val="0"/>
              </a:spcAft>
              <a:defRPr/>
            </a:pPr>
            <a:r>
              <a:rPr lang="en-GB" sz="800" dirty="0"/>
              <a:t>Final Report</a:t>
            </a:r>
          </a:p>
        </p:txBody>
      </p:sp>
      <p:sp>
        <p:nvSpPr>
          <p:cNvPr id="30" name="AutoShape 7"/>
          <p:cNvSpPr>
            <a:spLocks noChangeArrowheads="1"/>
          </p:cNvSpPr>
          <p:nvPr/>
        </p:nvSpPr>
        <p:spPr bwMode="auto">
          <a:xfrm>
            <a:off x="4213225" y="5238750"/>
            <a:ext cx="720725" cy="355600"/>
          </a:xfrm>
          <a:prstGeom prst="flowChartDecision">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fontAlgn="auto">
              <a:spcBef>
                <a:spcPts val="0"/>
              </a:spcBef>
              <a:spcAft>
                <a:spcPts val="0"/>
              </a:spcAft>
              <a:defRPr/>
            </a:pPr>
            <a:r>
              <a:rPr lang="en-GB" sz="800" dirty="0"/>
              <a:t>Accept</a:t>
            </a:r>
          </a:p>
        </p:txBody>
      </p:sp>
      <p:cxnSp>
        <p:nvCxnSpPr>
          <p:cNvPr id="31" name="Straight Arrow Connector 30"/>
          <p:cNvCxnSpPr/>
          <p:nvPr/>
        </p:nvCxnSpPr>
        <p:spPr>
          <a:xfrm>
            <a:off x="3733800" y="4349750"/>
            <a:ext cx="800100" cy="1588"/>
          </a:xfrm>
          <a:prstGeom prst="straightConnector1">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 name="Flowchart: Connector 31"/>
          <p:cNvSpPr/>
          <p:nvPr/>
        </p:nvSpPr>
        <p:spPr>
          <a:xfrm>
            <a:off x="3663950" y="4847901"/>
            <a:ext cx="133350" cy="133350"/>
          </a:xfrm>
          <a:prstGeom prst="flowChartConnector">
            <a:avLst/>
          </a:prstGeom>
          <a:ln/>
        </p:spPr>
        <p:style>
          <a:lnRef idx="0">
            <a:schemeClr val="accent2"/>
          </a:lnRef>
          <a:fillRef idx="3">
            <a:schemeClr val="accent2"/>
          </a:fillRef>
          <a:effectRef idx="3">
            <a:schemeClr val="accent2"/>
          </a:effectRef>
          <a:fontRef idx="minor">
            <a:schemeClr val="lt1"/>
          </a:fontRef>
        </p:style>
        <p:txBody>
          <a:bodyPr lIns="0" tIns="0" rIns="0" bIns="0" anchor="ctr"/>
          <a:lstStyle/>
          <a:p>
            <a:pPr algn="dist" fontAlgn="auto">
              <a:spcBef>
                <a:spcPts val="0"/>
              </a:spcBef>
              <a:spcAft>
                <a:spcPts val="0"/>
              </a:spcAft>
              <a:defRPr/>
            </a:pPr>
            <a:r>
              <a:rPr lang="en-GB" sz="900" dirty="0"/>
              <a:t>8</a:t>
            </a:r>
          </a:p>
        </p:txBody>
      </p:sp>
      <p:sp>
        <p:nvSpPr>
          <p:cNvPr id="33" name="AutoShape 10"/>
          <p:cNvSpPr>
            <a:spLocks noChangeArrowheads="1"/>
          </p:cNvSpPr>
          <p:nvPr/>
        </p:nvSpPr>
        <p:spPr bwMode="auto">
          <a:xfrm>
            <a:off x="4214813" y="5994400"/>
            <a:ext cx="719137" cy="173038"/>
          </a:xfrm>
          <a:prstGeom prst="flowChartTerminator">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fontAlgn="auto">
              <a:spcBef>
                <a:spcPts val="0"/>
              </a:spcBef>
              <a:spcAft>
                <a:spcPts val="0"/>
              </a:spcAft>
              <a:defRPr/>
            </a:pPr>
            <a:r>
              <a:rPr lang="en-GB" sz="800" dirty="0"/>
              <a:t>Completed</a:t>
            </a:r>
          </a:p>
        </p:txBody>
      </p:sp>
      <p:cxnSp>
        <p:nvCxnSpPr>
          <p:cNvPr id="34" name="Straight Arrow Connector 33"/>
          <p:cNvCxnSpPr/>
          <p:nvPr/>
        </p:nvCxnSpPr>
        <p:spPr>
          <a:xfrm rot="16200000" flipH="1">
            <a:off x="4373563" y="5794375"/>
            <a:ext cx="400050" cy="0"/>
          </a:xfrm>
          <a:prstGeom prst="straightConnector1">
            <a:avLst/>
          </a:prstGeom>
          <a:ln w="25400">
            <a:solidFill>
              <a:schemeClr val="tx1"/>
            </a:solidFill>
            <a:tailEnd type="stealth"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5" name="Flowchart: Connector 34"/>
          <p:cNvSpPr/>
          <p:nvPr/>
        </p:nvSpPr>
        <p:spPr>
          <a:xfrm>
            <a:off x="4507225" y="5683247"/>
            <a:ext cx="133350" cy="133350"/>
          </a:xfrm>
          <a:prstGeom prst="flowChartConnector">
            <a:avLst/>
          </a:prstGeom>
          <a:ln/>
        </p:spPr>
        <p:style>
          <a:lnRef idx="0">
            <a:schemeClr val="accent2"/>
          </a:lnRef>
          <a:fillRef idx="3">
            <a:schemeClr val="accent2"/>
          </a:fillRef>
          <a:effectRef idx="3">
            <a:schemeClr val="accent2"/>
          </a:effectRef>
          <a:fontRef idx="minor">
            <a:schemeClr val="lt1"/>
          </a:fontRef>
        </p:style>
        <p:txBody>
          <a:bodyPr lIns="0" tIns="0" rIns="0" bIns="0" anchor="ctr"/>
          <a:lstStyle/>
          <a:p>
            <a:pPr algn="dist" fontAlgn="auto">
              <a:spcBef>
                <a:spcPts val="0"/>
              </a:spcBef>
              <a:spcAft>
                <a:spcPts val="0"/>
              </a:spcAft>
              <a:defRPr/>
            </a:pPr>
            <a:r>
              <a:rPr lang="en-GB" sz="900" dirty="0"/>
              <a:t>7</a:t>
            </a:r>
          </a:p>
        </p:txBody>
      </p:sp>
      <p:sp>
        <p:nvSpPr>
          <p:cNvPr id="36" name="AutoShape 7"/>
          <p:cNvSpPr>
            <a:spLocks noChangeArrowheads="1"/>
          </p:cNvSpPr>
          <p:nvPr/>
        </p:nvSpPr>
        <p:spPr bwMode="auto">
          <a:xfrm>
            <a:off x="4213225" y="3105150"/>
            <a:ext cx="720725" cy="355600"/>
          </a:xfrm>
          <a:prstGeom prst="flowChartDecision">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fontAlgn="auto">
              <a:spcBef>
                <a:spcPts val="0"/>
              </a:spcBef>
              <a:spcAft>
                <a:spcPts val="0"/>
              </a:spcAft>
              <a:defRPr/>
            </a:pPr>
            <a:r>
              <a:rPr lang="en-GB" sz="800" dirty="0"/>
              <a:t>Approve</a:t>
            </a:r>
          </a:p>
        </p:txBody>
      </p:sp>
      <p:cxnSp>
        <p:nvCxnSpPr>
          <p:cNvPr id="37" name="Straight Arrow Connector 36"/>
          <p:cNvCxnSpPr>
            <a:endCxn id="22" idx="1"/>
          </p:cNvCxnSpPr>
          <p:nvPr/>
        </p:nvCxnSpPr>
        <p:spPr>
          <a:xfrm flipV="1">
            <a:off x="3330575" y="2482850"/>
            <a:ext cx="882650" cy="0"/>
          </a:xfrm>
          <a:prstGeom prst="straightConnector1">
            <a:avLst/>
          </a:prstGeom>
          <a:ln w="25400">
            <a:solidFill>
              <a:schemeClr val="tx1"/>
            </a:solidFill>
            <a:tailEnd type="non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36" idx="1"/>
          </p:cNvCxnSpPr>
          <p:nvPr/>
        </p:nvCxnSpPr>
        <p:spPr>
          <a:xfrm flipV="1">
            <a:off x="3330575" y="3282950"/>
            <a:ext cx="882650" cy="0"/>
          </a:xfrm>
          <a:prstGeom prst="straightConnector1">
            <a:avLst/>
          </a:prstGeom>
          <a:ln w="25400">
            <a:solidFill>
              <a:schemeClr val="tx1"/>
            </a:solidFill>
            <a:tailEnd type="non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9" name="Flowchart: Connector 38"/>
          <p:cNvSpPr/>
          <p:nvPr/>
        </p:nvSpPr>
        <p:spPr>
          <a:xfrm>
            <a:off x="4507225" y="2785121"/>
            <a:ext cx="133350" cy="133350"/>
          </a:xfrm>
          <a:prstGeom prst="flowChartConnector">
            <a:avLst/>
          </a:prstGeom>
          <a:ln/>
        </p:spPr>
        <p:style>
          <a:lnRef idx="0">
            <a:schemeClr val="accent2"/>
          </a:lnRef>
          <a:fillRef idx="3">
            <a:schemeClr val="accent2"/>
          </a:fillRef>
          <a:effectRef idx="3">
            <a:schemeClr val="accent2"/>
          </a:effectRef>
          <a:fontRef idx="minor">
            <a:schemeClr val="lt1"/>
          </a:fontRef>
        </p:style>
        <p:txBody>
          <a:bodyPr lIns="0" tIns="0" rIns="0" bIns="0" anchor="ctr"/>
          <a:lstStyle/>
          <a:p>
            <a:pPr algn="dist" fontAlgn="auto">
              <a:spcBef>
                <a:spcPts val="0"/>
              </a:spcBef>
              <a:spcAft>
                <a:spcPts val="0"/>
              </a:spcAft>
              <a:defRPr/>
            </a:pPr>
            <a:r>
              <a:rPr lang="en-GB" sz="900" dirty="0"/>
              <a:t>1</a:t>
            </a:r>
          </a:p>
        </p:txBody>
      </p:sp>
      <p:sp>
        <p:nvSpPr>
          <p:cNvPr id="40" name="Flowchart: Connector 39"/>
          <p:cNvSpPr/>
          <p:nvPr/>
        </p:nvSpPr>
        <p:spPr>
          <a:xfrm>
            <a:off x="4507225" y="4260848"/>
            <a:ext cx="133350" cy="133350"/>
          </a:xfrm>
          <a:prstGeom prst="flowChartConnector">
            <a:avLst/>
          </a:prstGeom>
          <a:ln/>
        </p:spPr>
        <p:style>
          <a:lnRef idx="0">
            <a:schemeClr val="accent2"/>
          </a:lnRef>
          <a:fillRef idx="3">
            <a:schemeClr val="accent2"/>
          </a:fillRef>
          <a:effectRef idx="3">
            <a:schemeClr val="accent2"/>
          </a:effectRef>
          <a:fontRef idx="minor">
            <a:schemeClr val="lt1"/>
          </a:fontRef>
        </p:style>
        <p:txBody>
          <a:bodyPr lIns="0" tIns="0" rIns="0" bIns="0" anchor="ctr"/>
          <a:lstStyle/>
          <a:p>
            <a:pPr algn="dist" fontAlgn="auto">
              <a:spcBef>
                <a:spcPts val="0"/>
              </a:spcBef>
              <a:spcAft>
                <a:spcPts val="0"/>
              </a:spcAft>
              <a:defRPr/>
            </a:pPr>
            <a:r>
              <a:rPr lang="en-GB" sz="900" dirty="0"/>
              <a:t>4</a:t>
            </a:r>
          </a:p>
        </p:txBody>
      </p:sp>
      <p:sp>
        <p:nvSpPr>
          <p:cNvPr id="41" name="Rounded Rectangular Callout 40"/>
          <p:cNvSpPr/>
          <p:nvPr/>
        </p:nvSpPr>
        <p:spPr>
          <a:xfrm>
            <a:off x="6013450" y="2819400"/>
            <a:ext cx="2444750" cy="1130300"/>
          </a:xfrm>
          <a:prstGeom prst="wedgeRoundRectCallout">
            <a:avLst>
              <a:gd name="adj1" fmla="val -88839"/>
              <a:gd name="adj2" fmla="val 59539"/>
              <a:gd name="adj3" fmla="val 16667"/>
            </a:avLst>
          </a:prstGeom>
        </p:spPr>
        <p:style>
          <a:lnRef idx="2">
            <a:schemeClr val="dk1"/>
          </a:lnRef>
          <a:fillRef idx="1">
            <a:schemeClr val="lt1"/>
          </a:fillRef>
          <a:effectRef idx="0">
            <a:schemeClr val="dk1"/>
          </a:effectRef>
          <a:fontRef idx="minor">
            <a:schemeClr val="dk1"/>
          </a:fontRef>
        </p:style>
        <p:txBody>
          <a:bodyPr anchor="ctr"/>
          <a:lstStyle/>
          <a:p>
            <a:pPr algn="just" fontAlgn="auto">
              <a:spcBef>
                <a:spcPts val="0"/>
              </a:spcBef>
              <a:spcAft>
                <a:spcPts val="0"/>
              </a:spcAft>
              <a:defRPr/>
            </a:pPr>
            <a:r>
              <a:rPr lang="en-GB" sz="800" dirty="0"/>
              <a:t>For beneficiaries this will be actionable by the site manager and one other appointed site administrator (could be a researcher or a local administrator)</a:t>
            </a:r>
          </a:p>
          <a:p>
            <a:pPr algn="just" fontAlgn="auto">
              <a:spcBef>
                <a:spcPts val="0"/>
              </a:spcBef>
              <a:spcAft>
                <a:spcPts val="0"/>
              </a:spcAft>
              <a:defRPr/>
            </a:pPr>
            <a:r>
              <a:rPr lang="en-GB" sz="800" dirty="0"/>
              <a:t>For non-beneficiary sites this will be actionable by the site administrator at UCL. </a:t>
            </a:r>
          </a:p>
        </p:txBody>
      </p:sp>
      <p:sp>
        <p:nvSpPr>
          <p:cNvPr id="42" name="AutoShape 11"/>
          <p:cNvSpPr>
            <a:spLocks noChangeArrowheads="1"/>
          </p:cNvSpPr>
          <p:nvPr/>
        </p:nvSpPr>
        <p:spPr bwMode="auto">
          <a:xfrm>
            <a:off x="609600" y="5913438"/>
            <a:ext cx="1079500" cy="258762"/>
          </a:xfrm>
          <a:prstGeom prst="flowChartAlternateProcess">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fontAlgn="auto">
              <a:spcBef>
                <a:spcPts val="0"/>
              </a:spcBef>
              <a:spcAft>
                <a:spcPts val="0"/>
              </a:spcAft>
              <a:defRPr/>
            </a:pPr>
            <a:r>
              <a:rPr lang="en-GB" sz="800" dirty="0"/>
              <a:t>Site Manager/</a:t>
            </a:r>
          </a:p>
          <a:p>
            <a:pPr algn="ctr" fontAlgn="auto">
              <a:spcBef>
                <a:spcPts val="0"/>
              </a:spcBef>
              <a:spcAft>
                <a:spcPts val="0"/>
              </a:spcAft>
              <a:defRPr/>
            </a:pPr>
            <a:r>
              <a:rPr lang="en-GB" sz="800" dirty="0"/>
              <a:t>Site Administrator</a:t>
            </a:r>
          </a:p>
        </p:txBody>
      </p:sp>
      <p:cxnSp>
        <p:nvCxnSpPr>
          <p:cNvPr id="43" name="Straight Arrow Connector 42"/>
          <p:cNvCxnSpPr>
            <a:endCxn id="30" idx="1"/>
          </p:cNvCxnSpPr>
          <p:nvPr/>
        </p:nvCxnSpPr>
        <p:spPr>
          <a:xfrm flipV="1">
            <a:off x="3733800" y="5416550"/>
            <a:ext cx="479425" cy="0"/>
          </a:xfrm>
          <a:prstGeom prst="straightConnector1">
            <a:avLst/>
          </a:prstGeom>
          <a:ln w="25400">
            <a:solidFill>
              <a:schemeClr val="tx1"/>
            </a:solidFill>
            <a:tailEnd type="none"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53714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ctrTitle"/>
          </p:nvPr>
        </p:nvSpPr>
        <p:spPr/>
        <p:txBody>
          <a:bodyPr/>
          <a:lstStyle/>
          <a:p>
            <a:r>
              <a:rPr lang="en-GB" dirty="0"/>
              <a:t>Scientific </a:t>
            </a:r>
            <a:r>
              <a:rPr lang="en-GB" dirty="0" smtClean="0"/>
              <a:t>and Thematic Programme Management</a:t>
            </a:r>
            <a:endParaRPr lang="en-US" dirty="0"/>
          </a:p>
        </p:txBody>
      </p:sp>
      <p:sp>
        <p:nvSpPr>
          <p:cNvPr id="333828" name="Rectangle 4"/>
          <p:cNvSpPr>
            <a:spLocks noGrp="1" noChangeArrowheads="1"/>
          </p:cNvSpPr>
          <p:nvPr>
            <p:ph type="subTitle" idx="1"/>
          </p:nvPr>
        </p:nvSpPr>
        <p:spPr/>
        <p:txBody>
          <a:bodyPr/>
          <a:lstStyle/>
          <a:p>
            <a:r>
              <a:rPr lang="en-US" dirty="0" smtClean="0"/>
              <a:t>John</a:t>
            </a:r>
            <a:endParaRPr lang="en-US" dirty="0"/>
          </a:p>
        </p:txBody>
      </p:sp>
      <p:sp>
        <p:nvSpPr>
          <p:cNvPr id="4" name="Footer Placeholder 3"/>
          <p:cNvSpPr>
            <a:spLocks noGrp="1"/>
          </p:cNvSpPr>
          <p:nvPr>
            <p:ph type="ftr" sz="quarter" idx="3"/>
          </p:nvPr>
        </p:nvSpPr>
        <p:spPr/>
        <p:txBody>
          <a:bodyPr/>
          <a:lstStyle/>
          <a:p>
            <a:r>
              <a:rPr lang="en-GB" smtClean="0"/>
              <a:t>PASCAL2 Overview</a:t>
            </a:r>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Cognitive Architecture and Robotics</a:t>
            </a:r>
            <a:endParaRPr lang="en-GB" dirty="0"/>
          </a:p>
        </p:txBody>
      </p:sp>
      <p:sp>
        <p:nvSpPr>
          <p:cNvPr id="3" name="Content Placeholder 2"/>
          <p:cNvSpPr>
            <a:spLocks noGrp="1"/>
          </p:cNvSpPr>
          <p:nvPr>
            <p:ph idx="1"/>
          </p:nvPr>
        </p:nvSpPr>
        <p:spPr>
          <a:xfrm>
            <a:off x="457200" y="1447800"/>
            <a:ext cx="8229600" cy="4953000"/>
          </a:xfrm>
        </p:spPr>
        <p:txBody>
          <a:bodyPr/>
          <a:lstStyle/>
          <a:p>
            <a:endParaRPr lang="en-GB" sz="2400" dirty="0" smtClean="0"/>
          </a:p>
          <a:p>
            <a:r>
              <a:rPr lang="en-GB" sz="2400" b="1" dirty="0"/>
              <a:t>T</a:t>
            </a:r>
            <a:r>
              <a:rPr lang="en-GB" sz="2400" b="1" dirty="0" smtClean="0"/>
              <a:t>hematic programme</a:t>
            </a:r>
            <a:r>
              <a:rPr lang="en-GB" sz="2400" dirty="0" smtClean="0"/>
              <a:t> on ‘Cognitive Architectures and Robotics’ organised</a:t>
            </a:r>
          </a:p>
          <a:p>
            <a:pPr lvl="1"/>
            <a:r>
              <a:rPr lang="en-GB" dirty="0"/>
              <a:t>European Workshop on Reinforcement Learning 2012 has been supported by the thematic programme</a:t>
            </a:r>
          </a:p>
          <a:p>
            <a:pPr lvl="1"/>
            <a:r>
              <a:rPr lang="en-GB" dirty="0"/>
              <a:t>workshop for IROS 2012 was successfully supported by the thematic program with co-funding from EUCOG-III. </a:t>
            </a:r>
          </a:p>
          <a:p>
            <a:pPr lvl="1"/>
            <a:r>
              <a:rPr lang="en-GB" dirty="0"/>
              <a:t>workshop at NIPS 2012 on Multi-Trade-offs in Machine Learning </a:t>
            </a:r>
            <a:endParaRPr lang="en-GB" dirty="0" smtClean="0"/>
          </a:p>
          <a:p>
            <a:pPr lvl="1"/>
            <a:r>
              <a:rPr lang="en-GB" dirty="0" smtClean="0"/>
              <a:t>Continued collaboration with </a:t>
            </a:r>
            <a:r>
              <a:rPr lang="en-GB" dirty="0" err="1" smtClean="0"/>
              <a:t>CompLACS</a:t>
            </a:r>
            <a:r>
              <a:rPr lang="en-GB" dirty="0" smtClean="0"/>
              <a:t> project linking </a:t>
            </a:r>
            <a:r>
              <a:rPr lang="en-GB" dirty="0"/>
              <a:t>ML with robotics </a:t>
            </a:r>
            <a:r>
              <a:rPr lang="en-GB" dirty="0" smtClean="0"/>
              <a:t>platform and news </a:t>
            </a:r>
            <a:r>
              <a:rPr lang="en-GB" dirty="0"/>
              <a:t>analysis platform developed </a:t>
            </a:r>
            <a:r>
              <a:rPr lang="en-GB" dirty="0" smtClean="0"/>
              <a:t>by PASCAL</a:t>
            </a:r>
          </a:p>
          <a:p>
            <a:pPr>
              <a:buNone/>
            </a:pPr>
            <a:endParaRPr lang="en-GB" dirty="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Cognitive Inference and </a:t>
            </a:r>
            <a:r>
              <a:rPr lang="en-GB" dirty="0" err="1" smtClean="0"/>
              <a:t>Neuroimaging</a:t>
            </a:r>
            <a:endParaRPr lang="en-GB" dirty="0"/>
          </a:p>
        </p:txBody>
      </p:sp>
      <p:sp>
        <p:nvSpPr>
          <p:cNvPr id="3" name="Content Placeholder 2"/>
          <p:cNvSpPr>
            <a:spLocks noGrp="1"/>
          </p:cNvSpPr>
          <p:nvPr>
            <p:ph idx="1"/>
          </p:nvPr>
        </p:nvSpPr>
        <p:spPr/>
        <p:txBody>
          <a:bodyPr/>
          <a:lstStyle/>
          <a:p>
            <a:r>
              <a:rPr lang="en-GB" dirty="0" smtClean="0"/>
              <a:t>2</a:t>
            </a:r>
            <a:r>
              <a:rPr lang="en-GB" baseline="30000" dirty="0" smtClean="0"/>
              <a:t>nd</a:t>
            </a:r>
            <a:r>
              <a:rPr lang="en-GB" dirty="0" smtClean="0"/>
              <a:t> International Workshop on Pattern Recognition in Neuroimaging (PRNI) that was initiated by the TP: over 100 people with proceedings published by IEEE</a:t>
            </a:r>
          </a:p>
          <a:p>
            <a:r>
              <a:rPr lang="en-GB" dirty="0"/>
              <a:t>T</a:t>
            </a:r>
            <a:r>
              <a:rPr lang="en-GB" dirty="0" smtClean="0"/>
              <a:t>oolkit </a:t>
            </a:r>
            <a:r>
              <a:rPr lang="en-GB" dirty="0" err="1" smtClean="0"/>
              <a:t>PronTo</a:t>
            </a:r>
            <a:r>
              <a:rPr lang="en-GB" dirty="0" smtClean="0"/>
              <a:t> (developed by a Harvest </a:t>
            </a:r>
            <a:r>
              <a:rPr lang="en-GB" dirty="0"/>
              <a:t>programme </a:t>
            </a:r>
            <a:r>
              <a:rPr lang="en-GB" dirty="0" smtClean="0"/>
              <a:t>project) team have continued to run training events and extend the s/w</a:t>
            </a:r>
          </a:p>
          <a:p>
            <a:r>
              <a:rPr lang="en-GB" dirty="0" smtClean="0"/>
              <a:t>NIPS workshop on Machine Learning and Interpretation in </a:t>
            </a:r>
            <a:r>
              <a:rPr lang="en-GB" dirty="0" err="1" smtClean="0"/>
              <a:t>NeuroImaging</a:t>
            </a:r>
            <a:r>
              <a:rPr lang="en-GB" dirty="0" smtClean="0"/>
              <a:t> organised at NIPS 2012</a:t>
            </a:r>
          </a:p>
          <a:p>
            <a:r>
              <a:rPr lang="en-GB" dirty="0" smtClean="0"/>
              <a:t>Both workshops to be continued…</a:t>
            </a:r>
            <a:endParaRPr lang="en-GB" dirty="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6477000" cy="990600"/>
          </a:xfrm>
        </p:spPr>
        <p:txBody>
          <a:bodyPr/>
          <a:lstStyle/>
          <a:p>
            <a:r>
              <a:rPr lang="en-GB" dirty="0" smtClean="0"/>
              <a:t>Activity recognition: a machine learning approach</a:t>
            </a:r>
            <a:endParaRPr lang="en-GB" dirty="0"/>
          </a:p>
        </p:txBody>
      </p:sp>
      <p:sp>
        <p:nvSpPr>
          <p:cNvPr id="3" name="Content Placeholder 2"/>
          <p:cNvSpPr>
            <a:spLocks noGrp="1"/>
          </p:cNvSpPr>
          <p:nvPr>
            <p:ph idx="1"/>
          </p:nvPr>
        </p:nvSpPr>
        <p:spPr>
          <a:xfrm>
            <a:off x="381000" y="1600200"/>
            <a:ext cx="8229600" cy="4800600"/>
          </a:xfrm>
        </p:spPr>
        <p:txBody>
          <a:bodyPr/>
          <a:lstStyle/>
          <a:p>
            <a:r>
              <a:rPr lang="en-GB" dirty="0" err="1" smtClean="0"/>
              <a:t>iStethoscope</a:t>
            </a:r>
            <a:r>
              <a:rPr lang="en-GB" dirty="0" smtClean="0"/>
              <a:t> challenge was hosted at AISTATs 2012</a:t>
            </a:r>
          </a:p>
          <a:p>
            <a:pPr lvl="1"/>
            <a:r>
              <a:rPr lang="en-GB" dirty="0" smtClean="0"/>
              <a:t>Segmenting heart data</a:t>
            </a:r>
          </a:p>
          <a:p>
            <a:pPr lvl="1"/>
            <a:r>
              <a:rPr lang="en-GB" dirty="0" smtClean="0"/>
              <a:t>Classifying heart data into four categories: funding used to pay doctors to do this</a:t>
            </a:r>
          </a:p>
          <a:p>
            <a:r>
              <a:rPr lang="en-GB" dirty="0" smtClean="0"/>
              <a:t>mobile computing data collection to create large datasets for activity analysis</a:t>
            </a:r>
          </a:p>
          <a:p>
            <a:pPr lvl="1"/>
            <a:r>
              <a:rPr lang="en-GB" dirty="0" smtClean="0"/>
              <a:t>Baseline system created</a:t>
            </a:r>
          </a:p>
          <a:p>
            <a:pPr lvl="1"/>
            <a:r>
              <a:rPr lang="en-GB" dirty="0" smtClean="0"/>
              <a:t>Data collection underway</a:t>
            </a:r>
          </a:p>
          <a:p>
            <a:endParaRPr lang="en-GB" dirty="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Machine learning for multimodal interaction </a:t>
            </a:r>
            <a:endParaRPr lang="en-GB" dirty="0"/>
          </a:p>
        </p:txBody>
      </p:sp>
      <p:sp>
        <p:nvSpPr>
          <p:cNvPr id="3" name="Content Placeholder 2"/>
          <p:cNvSpPr>
            <a:spLocks noGrp="1"/>
          </p:cNvSpPr>
          <p:nvPr>
            <p:ph idx="1"/>
          </p:nvPr>
        </p:nvSpPr>
        <p:spPr>
          <a:xfrm>
            <a:off x="457200" y="1295400"/>
            <a:ext cx="8458200" cy="5105400"/>
          </a:xfrm>
        </p:spPr>
        <p:txBody>
          <a:bodyPr/>
          <a:lstStyle/>
          <a:p>
            <a:r>
              <a:rPr lang="en-GB" dirty="0" err="1" smtClean="0"/>
              <a:t>Translectures</a:t>
            </a:r>
            <a:r>
              <a:rPr lang="en-GB" dirty="0" smtClean="0"/>
              <a:t> project funded from Nov 11:</a:t>
            </a:r>
          </a:p>
          <a:p>
            <a:pPr lvl="1"/>
            <a:r>
              <a:rPr lang="en-GB" dirty="0" smtClean="0"/>
              <a:t>Automatic subtitling of videos</a:t>
            </a:r>
          </a:p>
          <a:p>
            <a:pPr lvl="1"/>
            <a:r>
              <a:rPr lang="en-GB" dirty="0" smtClean="0"/>
              <a:t>Involving Knowledge 4 All </a:t>
            </a:r>
          </a:p>
          <a:p>
            <a:r>
              <a:rPr lang="en-GB" dirty="0" smtClean="0"/>
              <a:t>La Vie (</a:t>
            </a:r>
            <a:r>
              <a:rPr lang="en-GB" altLang="ja-JP" dirty="0">
                <a:ea typeface="ＭＳ Ｐゴシック" charset="-128"/>
              </a:rPr>
              <a:t>Learning Adapted Video Information </a:t>
            </a:r>
            <a:r>
              <a:rPr lang="en-GB" altLang="ja-JP" dirty="0" smtClean="0">
                <a:ea typeface="ＭＳ Ｐゴシック" charset="-128"/>
              </a:rPr>
              <a:t>Enhancer) Harvest project co-funded by </a:t>
            </a:r>
            <a:r>
              <a:rPr lang="en-GB" altLang="ja-JP" dirty="0" err="1" smtClean="0">
                <a:ea typeface="ＭＳ Ｐゴシック" charset="-128"/>
              </a:rPr>
              <a:t>Translectures</a:t>
            </a:r>
            <a:endParaRPr lang="en-GB" altLang="ja-JP" dirty="0" smtClean="0">
              <a:ea typeface="ＭＳ Ｐゴシック" charset="-128"/>
            </a:endParaRPr>
          </a:p>
          <a:p>
            <a:pPr lvl="1"/>
            <a:r>
              <a:rPr lang="en-GB" dirty="0" smtClean="0">
                <a:ea typeface="ＭＳ Ｐゴシック" charset="-128"/>
              </a:rPr>
              <a:t>Proof of concept recommendation system that </a:t>
            </a:r>
            <a:r>
              <a:rPr lang="en-GB" dirty="0" smtClean="0"/>
              <a:t>provide </a:t>
            </a:r>
            <a:r>
              <a:rPr lang="en-GB" dirty="0"/>
              <a:t>users with advice on suitable videos for their </a:t>
            </a:r>
            <a:r>
              <a:rPr lang="en-GB" dirty="0" smtClean="0"/>
              <a:t>needs based on ml techniques</a:t>
            </a:r>
          </a:p>
          <a:p>
            <a:r>
              <a:rPr lang="en-GB" dirty="0" smtClean="0"/>
              <a:t>ICGI 2012 (International Conference on Grammatical Inference) organised by TP</a:t>
            </a:r>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GB" dirty="0" smtClean="0"/>
              <a:t>Core Challenges</a:t>
            </a:r>
          </a:p>
        </p:txBody>
      </p:sp>
      <p:sp>
        <p:nvSpPr>
          <p:cNvPr id="8196" name="Rectangle 3"/>
          <p:cNvSpPr>
            <a:spLocks noGrp="1" noChangeArrowheads="1"/>
          </p:cNvSpPr>
          <p:nvPr>
            <p:ph type="body" idx="1"/>
          </p:nvPr>
        </p:nvSpPr>
        <p:spPr/>
        <p:txBody>
          <a:bodyPr/>
          <a:lstStyle/>
          <a:p>
            <a:pPr>
              <a:lnSpc>
                <a:spcPct val="90000"/>
              </a:lnSpc>
            </a:pPr>
            <a:r>
              <a:rPr lang="en-GB" sz="2400" dirty="0" smtClean="0"/>
              <a:t>Complexity in prior knowledge: language, stochastic differential equation models, etc</a:t>
            </a:r>
          </a:p>
          <a:p>
            <a:pPr>
              <a:lnSpc>
                <a:spcPct val="90000"/>
              </a:lnSpc>
            </a:pPr>
            <a:r>
              <a:rPr lang="en-GB" sz="2400" dirty="0" smtClean="0"/>
              <a:t>Learning in multi-component systems: agent learning, cognitive systems, etc</a:t>
            </a:r>
          </a:p>
          <a:p>
            <a:pPr>
              <a:lnSpc>
                <a:spcPct val="90000"/>
              </a:lnSpc>
            </a:pPr>
            <a:r>
              <a:rPr lang="en-GB" sz="2400" dirty="0" smtClean="0"/>
              <a:t>Partial or delayed feedback: semi-supervised learning, reinforcement learning, exploration vs. exploitation, etc.</a:t>
            </a:r>
          </a:p>
          <a:p>
            <a:pPr>
              <a:lnSpc>
                <a:spcPct val="90000"/>
              </a:lnSpc>
            </a:pPr>
            <a:r>
              <a:rPr lang="en-GB" sz="2400" dirty="0" smtClean="0"/>
              <a:t>Representation and architecture: multimodal processing, symbolic </a:t>
            </a:r>
            <a:r>
              <a:rPr lang="en-GB" sz="2400" dirty="0" err="1" smtClean="0"/>
              <a:t>vs</a:t>
            </a:r>
            <a:r>
              <a:rPr lang="en-GB" sz="2400" dirty="0" smtClean="0"/>
              <a:t> </a:t>
            </a:r>
            <a:r>
              <a:rPr lang="en-GB" sz="2400" dirty="0" err="1" smtClean="0"/>
              <a:t>subsymbolic</a:t>
            </a:r>
            <a:r>
              <a:rPr lang="en-GB" sz="2400" dirty="0" smtClean="0"/>
              <a:t>, probabilistic inference</a:t>
            </a:r>
          </a:p>
          <a:p>
            <a:pPr>
              <a:lnSpc>
                <a:spcPct val="90000"/>
              </a:lnSpc>
            </a:pPr>
            <a:r>
              <a:rPr lang="en-GB" sz="2400" dirty="0" smtClean="0"/>
              <a:t>Scalability and roll-out of adaptive systems technology: plug and play solutions scaling to very large data processing tasks, embedded software development</a:t>
            </a:r>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Machine learning for multimodal interaction </a:t>
            </a:r>
            <a:endParaRPr lang="en-GB" dirty="0"/>
          </a:p>
        </p:txBody>
      </p:sp>
      <p:sp>
        <p:nvSpPr>
          <p:cNvPr id="3" name="Content Placeholder 2"/>
          <p:cNvSpPr>
            <a:spLocks noGrp="1"/>
          </p:cNvSpPr>
          <p:nvPr>
            <p:ph idx="1"/>
          </p:nvPr>
        </p:nvSpPr>
        <p:spPr>
          <a:xfrm>
            <a:off x="457200" y="1295400"/>
            <a:ext cx="8458200" cy="5105400"/>
          </a:xfrm>
        </p:spPr>
        <p:txBody>
          <a:bodyPr/>
          <a:lstStyle/>
          <a:p>
            <a:r>
              <a:rPr lang="en-GB" dirty="0"/>
              <a:t>ICMI Multimodal </a:t>
            </a:r>
            <a:r>
              <a:rPr lang="en-GB" dirty="0" smtClean="0"/>
              <a:t>Grand Challenge organised as part of the International Conference on Multimodal Interaction (ICMI 2012)</a:t>
            </a:r>
          </a:p>
          <a:p>
            <a:r>
              <a:rPr lang="en-GB" dirty="0" smtClean="0"/>
              <a:t>Final Challenge co-organised with </a:t>
            </a:r>
            <a:r>
              <a:rPr lang="en-GB" dirty="0" err="1" smtClean="0"/>
              <a:t>Translectures</a:t>
            </a:r>
            <a:r>
              <a:rPr lang="en-GB" smtClean="0"/>
              <a:t> including Knowledge </a:t>
            </a:r>
            <a:r>
              <a:rPr lang="en-GB" dirty="0" smtClean="0"/>
              <a:t>4 All Foundation for completion at final meeting: IASD: Interactive Annotation of Sequential Data</a:t>
            </a:r>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11253372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ctrTitle"/>
          </p:nvPr>
        </p:nvSpPr>
        <p:spPr/>
        <p:txBody>
          <a:bodyPr/>
          <a:lstStyle/>
          <a:p>
            <a:r>
              <a:rPr lang="en-GB" dirty="0" smtClean="0"/>
              <a:t>Workshop Organisation Programme</a:t>
            </a:r>
            <a:endParaRPr lang="en-US" dirty="0"/>
          </a:p>
        </p:txBody>
      </p:sp>
      <p:sp>
        <p:nvSpPr>
          <p:cNvPr id="333828" name="Rectangle 4"/>
          <p:cNvSpPr>
            <a:spLocks noGrp="1" noChangeArrowheads="1"/>
          </p:cNvSpPr>
          <p:nvPr>
            <p:ph type="subTitle" idx="1"/>
          </p:nvPr>
        </p:nvSpPr>
        <p:spPr/>
        <p:txBody>
          <a:bodyPr/>
          <a:lstStyle/>
          <a:p>
            <a:r>
              <a:rPr lang="en-US" dirty="0" smtClean="0"/>
              <a:t>Sami</a:t>
            </a:r>
            <a:endParaRPr lang="en-US" dirty="0"/>
          </a:p>
        </p:txBody>
      </p:sp>
      <p:sp>
        <p:nvSpPr>
          <p:cNvPr id="4" name="Footer Placeholder 3"/>
          <p:cNvSpPr>
            <a:spLocks noGrp="1"/>
          </p:cNvSpPr>
          <p:nvPr>
            <p:ph type="ftr" sz="quarter" idx="3"/>
          </p:nvPr>
        </p:nvSpPr>
        <p:spPr/>
        <p:txBody>
          <a:bodyPr/>
          <a:lstStyle/>
          <a:p>
            <a:r>
              <a:rPr lang="en-GB" smtClean="0"/>
              <a:t>PASCAL2 Overview</a:t>
            </a:r>
            <a:endParaRPr lang="en-GB"/>
          </a:p>
        </p:txBody>
      </p:sp>
    </p:spTree>
    <p:extLst>
      <p:ext uri="{BB962C8B-B14F-4D97-AF65-F5344CB8AC3E}">
        <p14:creationId xmlns:p14="http://schemas.microsoft.com/office/powerpoint/2010/main" val="5137096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a:t>Workshop programme</a:t>
            </a:r>
            <a:endParaRPr lang="en-US"/>
          </a:p>
        </p:txBody>
      </p:sp>
      <p:sp>
        <p:nvSpPr>
          <p:cNvPr id="40963" name="Rectangle 3"/>
          <p:cNvSpPr>
            <a:spLocks noGrp="1" noChangeArrowheads="1"/>
          </p:cNvSpPr>
          <p:nvPr>
            <p:ph type="body" idx="1"/>
          </p:nvPr>
        </p:nvSpPr>
        <p:spPr>
          <a:xfrm>
            <a:off x="457200" y="1371600"/>
            <a:ext cx="8229600" cy="5105400"/>
          </a:xfrm>
        </p:spPr>
        <p:txBody>
          <a:bodyPr/>
          <a:lstStyle/>
          <a:p>
            <a:pPr eaLnBrk="1" hangingPunct="1"/>
            <a:r>
              <a:rPr lang="en-GB" dirty="0"/>
              <a:t>Manager: Sami Kaski,</a:t>
            </a:r>
            <a:r>
              <a:rPr lang="en-GB" dirty="0" smtClean="0"/>
              <a:t> Aalto University</a:t>
            </a:r>
          </a:p>
          <a:p>
            <a:pPr eaLnBrk="1" hangingPunct="1"/>
            <a:r>
              <a:rPr lang="en-GB" dirty="0"/>
              <a:t>Mission: Help fund workshops</a:t>
            </a:r>
          </a:p>
          <a:p>
            <a:pPr lvl="1" eaLnBrk="1" hangingPunct="1"/>
            <a:r>
              <a:rPr lang="en-GB" dirty="0"/>
              <a:t>About core machine learning themes</a:t>
            </a:r>
          </a:p>
          <a:p>
            <a:pPr lvl="1" eaLnBrk="1" hangingPunct="1"/>
            <a:r>
              <a:rPr lang="en-GB" dirty="0"/>
              <a:t>To connect to the outside world</a:t>
            </a:r>
          </a:p>
          <a:p>
            <a:pPr eaLnBrk="1" hangingPunct="1"/>
            <a:r>
              <a:rPr lang="en-GB" dirty="0"/>
              <a:t>Processes:</a:t>
            </a:r>
          </a:p>
          <a:p>
            <a:pPr lvl="1" eaLnBrk="1" hangingPunct="1"/>
            <a:r>
              <a:rPr lang="en-GB" dirty="0"/>
              <a:t>Core workshop: 2 reviewers</a:t>
            </a:r>
            <a:r>
              <a:rPr lang="en-GB" dirty="0" smtClean="0"/>
              <a:t>, 2500-4000€</a:t>
            </a:r>
            <a:endParaRPr lang="en-GB" dirty="0"/>
          </a:p>
          <a:p>
            <a:pPr lvl="1" eaLnBrk="1" hangingPunct="1"/>
            <a:r>
              <a:rPr lang="en-GB" dirty="0"/>
              <a:t>Non-core: Program manager decides, ≤2500€</a:t>
            </a:r>
          </a:p>
          <a:p>
            <a:pPr eaLnBrk="1" hangingPunct="1"/>
            <a:r>
              <a:rPr lang="en-GB" dirty="0">
                <a:solidFill>
                  <a:srgbClr val="000000"/>
                </a:solidFill>
              </a:rPr>
              <a:t>Steering</a:t>
            </a:r>
            <a:r>
              <a:rPr lang="en-GB" dirty="0"/>
              <a:t>:</a:t>
            </a:r>
          </a:p>
          <a:p>
            <a:pPr lvl="1" eaLnBrk="1" hangingPunct="1"/>
            <a:r>
              <a:rPr lang="en-GB" dirty="0"/>
              <a:t>Mostly bottom-up, with quality control by refereeing</a:t>
            </a:r>
          </a:p>
          <a:p>
            <a:pPr lvl="1" eaLnBrk="1" hangingPunct="1"/>
            <a:r>
              <a:rPr lang="en-GB" dirty="0"/>
              <a:t>A few planned bigger events</a:t>
            </a:r>
          </a:p>
          <a:p>
            <a:pPr lvl="1" eaLnBrk="1" hangingPunct="1"/>
            <a:r>
              <a:rPr lang="en-GB" dirty="0"/>
              <a:t>Additional steering by Thematic </a:t>
            </a:r>
            <a:r>
              <a:rPr lang="en-GB" dirty="0" smtClean="0"/>
              <a:t>programmes</a:t>
            </a:r>
            <a:endParaRPr lang="en-GB" dirty="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25964379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GB" dirty="0"/>
              <a:t>Workshop programme</a:t>
            </a:r>
            <a:endParaRPr lang="en-US" dirty="0"/>
          </a:p>
        </p:txBody>
      </p:sp>
      <p:sp>
        <p:nvSpPr>
          <p:cNvPr id="41987" name="Rectangle 3"/>
          <p:cNvSpPr>
            <a:spLocks noGrp="1" noChangeArrowheads="1"/>
          </p:cNvSpPr>
          <p:nvPr>
            <p:ph type="body" idx="1"/>
          </p:nvPr>
        </p:nvSpPr>
        <p:spPr>
          <a:xfrm>
            <a:off x="457200" y="762000"/>
            <a:ext cx="8229600" cy="5791200"/>
          </a:xfrm>
        </p:spPr>
        <p:txBody>
          <a:bodyPr/>
          <a:lstStyle/>
          <a:p>
            <a:pPr eaLnBrk="1" hangingPunct="1">
              <a:buNone/>
            </a:pPr>
            <a:endParaRPr lang="en-GB" dirty="0" smtClean="0"/>
          </a:p>
          <a:p>
            <a:pPr eaLnBrk="1" hangingPunct="1"/>
            <a:r>
              <a:rPr lang="en-US" b="1" dirty="0" smtClean="0">
                <a:solidFill>
                  <a:srgbClr val="000000"/>
                </a:solidFill>
              </a:rPr>
              <a:t>Year Five</a:t>
            </a:r>
          </a:p>
          <a:p>
            <a:pPr lvl="1"/>
            <a:r>
              <a:rPr lang="en-US" dirty="0" smtClean="0">
                <a:solidFill>
                  <a:srgbClr val="000000"/>
                </a:solidFill>
              </a:rPr>
              <a:t>Two calls for workshops plus running call</a:t>
            </a:r>
          </a:p>
          <a:p>
            <a:pPr lvl="1"/>
            <a:r>
              <a:rPr lang="en-US" dirty="0" smtClean="0">
                <a:solidFill>
                  <a:srgbClr val="000000"/>
                </a:solidFill>
              </a:rPr>
              <a:t>In total still 39 workshops</a:t>
            </a:r>
            <a:endParaRPr lang="en-US" dirty="0" smtClean="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4592431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Workshop programme</a:t>
            </a:r>
            <a:endParaRPr lang="en-US" dirty="0"/>
          </a:p>
        </p:txBody>
      </p:sp>
      <p:sp>
        <p:nvSpPr>
          <p:cNvPr id="3" name="Content Placeholder 2"/>
          <p:cNvSpPr>
            <a:spLocks noGrp="1"/>
          </p:cNvSpPr>
          <p:nvPr>
            <p:ph idx="1"/>
          </p:nvPr>
        </p:nvSpPr>
        <p:spPr/>
        <p:txBody>
          <a:bodyPr/>
          <a:lstStyle/>
          <a:p>
            <a:r>
              <a:rPr lang="en-US" b="1" dirty="0" smtClean="0">
                <a:solidFill>
                  <a:srgbClr val="000000"/>
                </a:solidFill>
              </a:rPr>
              <a:t>Sample workshops</a:t>
            </a:r>
          </a:p>
          <a:p>
            <a:pPr lvl="1"/>
            <a:r>
              <a:rPr lang="en-US" dirty="0">
                <a:solidFill>
                  <a:srgbClr val="000000"/>
                </a:solidFill>
                <a:latin typeface="Arial"/>
                <a:ea typeface="Arial"/>
                <a:cs typeface="Arial"/>
              </a:rPr>
              <a:t>European Workshop on Reinforcement </a:t>
            </a:r>
            <a:r>
              <a:rPr lang="en-US" dirty="0" smtClean="0">
                <a:solidFill>
                  <a:srgbClr val="000000"/>
                </a:solidFill>
                <a:latin typeface="Arial"/>
                <a:ea typeface="Arial"/>
                <a:cs typeface="Arial"/>
              </a:rPr>
              <a:t>Learning</a:t>
            </a:r>
          </a:p>
          <a:p>
            <a:pPr lvl="1"/>
            <a:r>
              <a:rPr lang="en-US" dirty="0"/>
              <a:t>ECML/PKDD Workshop on Community Mining and People </a:t>
            </a:r>
            <a:r>
              <a:rPr lang="en-US" dirty="0" smtClean="0"/>
              <a:t>Recommenders</a:t>
            </a:r>
          </a:p>
          <a:p>
            <a:pPr lvl="1"/>
            <a:r>
              <a:rPr lang="en-US" dirty="0">
                <a:solidFill>
                  <a:srgbClr val="000000"/>
                </a:solidFill>
                <a:latin typeface="Arial"/>
                <a:ea typeface="Arial"/>
                <a:cs typeface="Arial"/>
              </a:rPr>
              <a:t>Large-Scale Online Learning and Decision-Making </a:t>
            </a:r>
            <a:r>
              <a:rPr lang="en-US" dirty="0" smtClean="0">
                <a:solidFill>
                  <a:srgbClr val="000000"/>
                </a:solidFill>
                <a:latin typeface="Arial"/>
                <a:ea typeface="Arial"/>
                <a:cs typeface="Arial"/>
              </a:rPr>
              <a:t>Workshop</a:t>
            </a:r>
          </a:p>
          <a:p>
            <a:pPr lvl="1"/>
            <a:r>
              <a:rPr lang="en-US" dirty="0">
                <a:solidFill>
                  <a:srgbClr val="000000"/>
                </a:solidFill>
                <a:latin typeface="Arial"/>
                <a:ea typeface="Arial"/>
                <a:cs typeface="Arial"/>
              </a:rPr>
              <a:t>19th Machine Learning Summer </a:t>
            </a:r>
            <a:r>
              <a:rPr lang="en-US" dirty="0" smtClean="0">
                <a:solidFill>
                  <a:srgbClr val="000000"/>
                </a:solidFill>
                <a:latin typeface="Arial"/>
                <a:ea typeface="Arial"/>
                <a:cs typeface="Arial"/>
              </a:rPr>
              <a:t>School</a:t>
            </a:r>
          </a:p>
          <a:p>
            <a:pPr lvl="1"/>
            <a:r>
              <a:rPr lang="en-GB" dirty="0">
                <a:latin typeface="Arial" pitchFamily="34" charset="0"/>
                <a:cs typeface="Arial" pitchFamily="34" charset="0"/>
              </a:rPr>
              <a:t>International Workshop on Pattern Recognition in Neuroimaging (PRNI) that was initiated by </a:t>
            </a:r>
            <a:r>
              <a:rPr lang="en-GB" dirty="0" smtClean="0">
                <a:latin typeface="Arial" pitchFamily="34" charset="0"/>
                <a:cs typeface="Arial" pitchFamily="34" charset="0"/>
              </a:rPr>
              <a:t>PASCAL but will continue</a:t>
            </a:r>
            <a:endParaRPr lang="en-US" dirty="0" smtClean="0">
              <a:latin typeface="Arial" pitchFamily="34" charset="0"/>
              <a:cs typeface="Arial" pitchFamily="34" charset="0"/>
            </a:endParaRPr>
          </a:p>
        </p:txBody>
      </p:sp>
      <p:sp>
        <p:nvSpPr>
          <p:cNvPr id="4" name="Footer Placeholder 3"/>
          <p:cNvSpPr>
            <a:spLocks noGrp="1"/>
          </p:cNvSpPr>
          <p:nvPr>
            <p:ph type="ftr" sz="quarter" idx="10"/>
          </p:nvPr>
        </p:nvSpPr>
        <p:spPr/>
        <p:txBody>
          <a:bodyPr/>
          <a:lstStyle/>
          <a:p>
            <a:r>
              <a:rPr lang="en-GB" smtClean="0"/>
              <a:t>PASCAL2 Overview</a:t>
            </a:r>
            <a:endParaRPr lang="en-GB"/>
          </a:p>
        </p:txBody>
      </p:sp>
    </p:spTree>
    <p:extLst>
      <p:ext uri="{BB962C8B-B14F-4D97-AF65-F5344CB8AC3E}">
        <p14:creationId xmlns:p14="http://schemas.microsoft.com/office/powerpoint/2010/main" val="29149147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a:t>Workshop programme</a:t>
            </a:r>
            <a:endParaRPr lang="en-US"/>
          </a:p>
        </p:txBody>
      </p:sp>
      <p:sp>
        <p:nvSpPr>
          <p:cNvPr id="44035" name="Rectangle 3"/>
          <p:cNvSpPr>
            <a:spLocks noGrp="1" noChangeArrowheads="1"/>
          </p:cNvSpPr>
          <p:nvPr>
            <p:ph type="body" idx="1"/>
          </p:nvPr>
        </p:nvSpPr>
        <p:spPr>
          <a:xfrm>
            <a:off x="457200" y="1143000"/>
            <a:ext cx="8229600" cy="5257800"/>
          </a:xfrm>
        </p:spPr>
        <p:txBody>
          <a:bodyPr/>
          <a:lstStyle/>
          <a:p>
            <a:pPr marL="0" indent="0" eaLnBrk="1" hangingPunct="1">
              <a:buNone/>
            </a:pPr>
            <a:endParaRPr lang="en-GB" dirty="0"/>
          </a:p>
          <a:p>
            <a:pPr eaLnBrk="1" hangingPunct="1"/>
            <a:r>
              <a:rPr lang="en-US" b="1" dirty="0">
                <a:solidFill>
                  <a:srgbClr val="000000"/>
                </a:solidFill>
              </a:rPr>
              <a:t>Highlights</a:t>
            </a:r>
            <a:r>
              <a:rPr lang="en-US" dirty="0">
                <a:solidFill>
                  <a:srgbClr val="000000"/>
                </a:solidFill>
              </a:rPr>
              <a:t> </a:t>
            </a:r>
            <a:r>
              <a:rPr lang="en-US" b="1" dirty="0">
                <a:solidFill>
                  <a:srgbClr val="000000"/>
                </a:solidFill>
              </a:rPr>
              <a:t>in</a:t>
            </a:r>
            <a:r>
              <a:rPr lang="en-US" dirty="0">
                <a:solidFill>
                  <a:srgbClr val="000000"/>
                </a:solidFill>
              </a:rPr>
              <a:t> </a:t>
            </a:r>
            <a:r>
              <a:rPr lang="en-US" b="1" dirty="0" smtClean="0">
                <a:solidFill>
                  <a:srgbClr val="000000"/>
                </a:solidFill>
              </a:rPr>
              <a:t>2012</a:t>
            </a:r>
            <a:r>
              <a:rPr lang="en-US" dirty="0" smtClean="0">
                <a:solidFill>
                  <a:srgbClr val="000000"/>
                </a:solidFill>
              </a:rPr>
              <a:t>:</a:t>
            </a:r>
          </a:p>
          <a:p>
            <a:pPr marL="782638" lvl="1"/>
            <a:r>
              <a:rPr lang="en-US" dirty="0" smtClean="0"/>
              <a:t>Three of the main conferences, AISTATS, ICML and ECMLPKDD were organized by PASCAL sites</a:t>
            </a:r>
          </a:p>
          <a:p>
            <a:pPr marL="782638" lvl="1"/>
            <a:r>
              <a:rPr lang="en-US" dirty="0" smtClean="0"/>
              <a:t>Three summer schools, one co-located with AISTATS</a:t>
            </a:r>
          </a:p>
          <a:p>
            <a:pPr marL="782638" lvl="1"/>
            <a:r>
              <a:rPr lang="en-US" dirty="0" smtClean="0"/>
              <a:t>Strong presence at NIPS was continued (7 workshops)</a:t>
            </a:r>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19477681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Pump-priming Report</a:t>
            </a:r>
          </a:p>
        </p:txBody>
      </p:sp>
      <p:sp>
        <p:nvSpPr>
          <p:cNvPr id="3075" name="Rectangle 3"/>
          <p:cNvSpPr>
            <a:spLocks noGrp="1" noChangeArrowheads="1"/>
          </p:cNvSpPr>
          <p:nvPr>
            <p:ph type="subTitle" idx="1"/>
          </p:nvPr>
        </p:nvSpPr>
        <p:spPr/>
        <p:txBody>
          <a:bodyPr/>
          <a:lstStyle/>
          <a:p>
            <a:pPr eaLnBrk="1" hangingPunct="1">
              <a:buFont typeface="Wingdings" charset="2"/>
              <a:buNone/>
            </a:pPr>
            <a:r>
              <a:rPr lang="en-US" smtClean="0"/>
              <a:t>Dunja Mladeni</a:t>
            </a:r>
            <a:r>
              <a:rPr lang="sl-SI" smtClean="0"/>
              <a:t>ć</a:t>
            </a:r>
            <a:r>
              <a:rPr lang="en-US" smtClean="0"/>
              <a:t>, </a:t>
            </a:r>
            <a:r>
              <a:rPr lang="en-US" sz="3200" smtClean="0"/>
              <a:t>Nicolò Cesa-Bianchi </a:t>
            </a:r>
            <a:endParaRPr lang="sl-SI" smtClean="0"/>
          </a:p>
        </p:txBody>
      </p:sp>
      <p:sp>
        <p:nvSpPr>
          <p:cNvPr id="4" name="Footer Placeholder 3"/>
          <p:cNvSpPr>
            <a:spLocks noGrp="1"/>
          </p:cNvSpPr>
          <p:nvPr>
            <p:ph type="ftr" sz="quarter" idx="3"/>
          </p:nvPr>
        </p:nvSpPr>
        <p:spPr/>
        <p:txBody>
          <a:bodyPr/>
          <a:lstStyle/>
          <a:p>
            <a:r>
              <a:rPr lang="en-GB" smtClean="0"/>
              <a:t>PASCAL2 Overview</a:t>
            </a:r>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819400" y="152400"/>
            <a:ext cx="6324600" cy="990600"/>
          </a:xfrm>
        </p:spPr>
        <p:txBody>
          <a:bodyPr/>
          <a:lstStyle/>
          <a:p>
            <a:r>
              <a:rPr lang="en-US" sz="3200" smtClean="0"/>
              <a:t>PASCAL2 Pump-priming Overview</a:t>
            </a:r>
          </a:p>
        </p:txBody>
      </p:sp>
      <p:sp>
        <p:nvSpPr>
          <p:cNvPr id="3" name="Content Placeholder 2"/>
          <p:cNvSpPr>
            <a:spLocks noGrp="1"/>
          </p:cNvSpPr>
          <p:nvPr>
            <p:ph idx="1"/>
          </p:nvPr>
        </p:nvSpPr>
        <p:spPr>
          <a:xfrm>
            <a:off x="457200" y="1219200"/>
            <a:ext cx="8229600" cy="5562600"/>
          </a:xfrm>
        </p:spPr>
        <p:txBody>
          <a:bodyPr/>
          <a:lstStyle/>
          <a:p>
            <a:pPr eaLnBrk="1" hangingPunct="1">
              <a:buFont typeface="Wingdings" pitchFamily="2" charset="2"/>
              <a:buNone/>
              <a:defRPr/>
            </a:pPr>
            <a:r>
              <a:rPr lang="en-US" sz="2400" b="1" dirty="0" smtClean="0"/>
              <a:t>Call I: </a:t>
            </a:r>
            <a:r>
              <a:rPr lang="en-US" sz="2400" dirty="0" smtClean="0"/>
              <a:t>end of May 2008, 5 proposals, 3 accepted</a:t>
            </a:r>
          </a:p>
          <a:p>
            <a:pPr eaLnBrk="1" hangingPunct="1">
              <a:buFont typeface="Wingdings" pitchFamily="2" charset="2"/>
              <a:buChar char="p"/>
              <a:defRPr/>
            </a:pPr>
            <a:r>
              <a:rPr lang="en-US" sz="1800" b="1" dirty="0" smtClean="0"/>
              <a:t>Budget:</a:t>
            </a:r>
            <a:r>
              <a:rPr lang="en-US" sz="1800" dirty="0" smtClean="0"/>
              <a:t> 135 025 EUR, Y1 (20%), Y2 (40%), Y3: rest</a:t>
            </a:r>
          </a:p>
          <a:p>
            <a:pPr eaLnBrk="1" hangingPunct="1">
              <a:buFont typeface="Wingdings" pitchFamily="2" charset="2"/>
              <a:buChar char="p"/>
              <a:defRPr/>
            </a:pPr>
            <a:r>
              <a:rPr lang="en-US" sz="1800" b="1" dirty="0" smtClean="0"/>
              <a:t>Presentations at PASCAL2 Workshop, September 2009</a:t>
            </a:r>
          </a:p>
          <a:p>
            <a:pPr eaLnBrk="1" hangingPunct="1">
              <a:buFont typeface="Wingdings" pitchFamily="2" charset="2"/>
              <a:buNone/>
              <a:defRPr/>
            </a:pPr>
            <a:endParaRPr lang="en-US" sz="2000" b="1" dirty="0" smtClean="0"/>
          </a:p>
          <a:p>
            <a:pPr eaLnBrk="1" hangingPunct="1">
              <a:buFont typeface="Wingdings" pitchFamily="2" charset="2"/>
              <a:buNone/>
              <a:defRPr/>
            </a:pPr>
            <a:r>
              <a:rPr lang="en-US" sz="2400" b="1" dirty="0" smtClean="0"/>
              <a:t>Call II: </a:t>
            </a:r>
            <a:r>
              <a:rPr lang="en-US" sz="2400" dirty="0" smtClean="0"/>
              <a:t>mid June 2009, 6 proposals, 2 accepted</a:t>
            </a:r>
          </a:p>
          <a:p>
            <a:pPr eaLnBrk="1" hangingPunct="1">
              <a:buFont typeface="Wingdings" pitchFamily="2" charset="2"/>
              <a:buChar char="p"/>
              <a:defRPr/>
            </a:pPr>
            <a:r>
              <a:rPr lang="en-US" sz="1800" b="1" dirty="0" smtClean="0"/>
              <a:t>Budget:</a:t>
            </a:r>
            <a:r>
              <a:rPr lang="en-US" sz="1800" dirty="0" smtClean="0"/>
              <a:t> 96 000 €, Y2 (20%), Y3: (20%), Y4: (35%), Y5:  rest </a:t>
            </a:r>
          </a:p>
          <a:p>
            <a:pPr eaLnBrk="1" hangingPunct="1">
              <a:buClr>
                <a:srgbClr val="663300"/>
              </a:buClr>
              <a:buFont typeface="Wingdings" pitchFamily="2" charset="2"/>
              <a:buChar char="p"/>
              <a:defRPr/>
            </a:pPr>
            <a:r>
              <a:rPr lang="en-US" sz="1800" b="1" dirty="0" smtClean="0">
                <a:solidFill>
                  <a:srgbClr val="000000"/>
                </a:solidFill>
              </a:rPr>
              <a:t>Presentations at PASCAL2 Workshop, March 2012</a:t>
            </a:r>
          </a:p>
          <a:p>
            <a:pPr>
              <a:buFont typeface="Wingdings" pitchFamily="2" charset="2"/>
              <a:buNone/>
              <a:defRPr/>
            </a:pPr>
            <a:endParaRPr lang="en-US" sz="2400" dirty="0" smtClean="0"/>
          </a:p>
          <a:p>
            <a:pPr eaLnBrk="1" hangingPunct="1">
              <a:buFont typeface="Wingdings" pitchFamily="2" charset="2"/>
              <a:buNone/>
              <a:defRPr/>
            </a:pPr>
            <a:r>
              <a:rPr lang="en-US" sz="2400" b="1" dirty="0" smtClean="0"/>
              <a:t>Call III: </a:t>
            </a:r>
            <a:r>
              <a:rPr lang="en-US" sz="2400" dirty="0" smtClean="0"/>
              <a:t>mid June 2010, 12 proposals, 3 accepted</a:t>
            </a:r>
          </a:p>
          <a:p>
            <a:pPr eaLnBrk="1" hangingPunct="1">
              <a:buFont typeface="Wingdings" pitchFamily="2" charset="2"/>
              <a:buChar char="p"/>
              <a:defRPr/>
            </a:pPr>
            <a:r>
              <a:rPr lang="en-US" sz="1800" b="1" dirty="0" smtClean="0"/>
              <a:t>Budget:</a:t>
            </a:r>
            <a:r>
              <a:rPr lang="en-US" sz="1800" dirty="0" smtClean="0"/>
              <a:t> 149 402 € (after reducing 81k EUR -&gt; 61k EUR)</a:t>
            </a:r>
          </a:p>
          <a:p>
            <a:pPr eaLnBrk="1" hangingPunct="1">
              <a:buFont typeface="Wingdings" pitchFamily="2" charset="2"/>
              <a:buChar char="p"/>
              <a:defRPr/>
            </a:pPr>
            <a:r>
              <a:rPr lang="en-US" sz="1800" b="1" dirty="0" smtClean="0">
                <a:solidFill>
                  <a:srgbClr val="000000"/>
                </a:solidFill>
              </a:rPr>
              <a:t>Presentations planned for March or September 2012</a:t>
            </a:r>
          </a:p>
          <a:p>
            <a:pPr eaLnBrk="1" hangingPunct="1">
              <a:buFont typeface="Wingdings" pitchFamily="2" charset="2"/>
              <a:buNone/>
              <a:defRPr/>
            </a:pPr>
            <a:endParaRPr lang="en-US" sz="2000" dirty="0" smtClean="0">
              <a:solidFill>
                <a:schemeClr val="tx2">
                  <a:lumMod val="60000"/>
                  <a:lumOff val="40000"/>
                </a:schemeClr>
              </a:solidFill>
            </a:endParaRPr>
          </a:p>
          <a:p>
            <a:pPr eaLnBrk="1" hangingPunct="1">
              <a:buFont typeface="Wingdings" pitchFamily="2" charset="2"/>
              <a:buNone/>
              <a:defRPr/>
            </a:pPr>
            <a:r>
              <a:rPr lang="en-US" sz="2400" b="1" dirty="0" smtClean="0"/>
              <a:t>No calls in 2011</a:t>
            </a:r>
            <a:endParaRPr lang="en-US" sz="2000" dirty="0" smtClean="0"/>
          </a:p>
          <a:p>
            <a:pPr eaLnBrk="1" hangingPunct="1">
              <a:buFont typeface="Wingdings" pitchFamily="2" charset="2"/>
              <a:buNone/>
              <a:defRPr/>
            </a:pPr>
            <a:r>
              <a:rPr lang="en-US" sz="2000" b="1" dirty="0" smtClean="0"/>
              <a:t>Total budget distributed:</a:t>
            </a:r>
            <a:r>
              <a:rPr lang="en-US" sz="2000" dirty="0" smtClean="0"/>
              <a:t> 380 527k €</a:t>
            </a:r>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819400" y="0"/>
            <a:ext cx="6324600" cy="990600"/>
          </a:xfrm>
        </p:spPr>
        <p:txBody>
          <a:bodyPr/>
          <a:lstStyle/>
          <a:p>
            <a:r>
              <a:rPr lang="en-US" sz="3200" smtClean="0"/>
              <a:t>Pump-priming projects Call I</a:t>
            </a:r>
            <a:br>
              <a:rPr lang="en-US" sz="3200" smtClean="0"/>
            </a:br>
            <a:r>
              <a:rPr lang="en-US" sz="1600" smtClean="0">
                <a:hlinkClick r:id="rId2"/>
              </a:rPr>
              <a:t>http://videolectures.net/ecmlpkdd09_pascal_steering/</a:t>
            </a:r>
            <a:r>
              <a:rPr lang="en-US" sz="1600" smtClean="0"/>
              <a:t> </a:t>
            </a:r>
            <a:r>
              <a:rPr lang="en-US" sz="1000" smtClean="0"/>
              <a:t>(</a:t>
            </a:r>
            <a:r>
              <a:rPr lang="sl-SI" sz="1000" smtClean="0"/>
              <a:t>pascal_meet2009</a:t>
            </a:r>
            <a:r>
              <a:rPr lang="en-US" sz="1000" smtClean="0"/>
              <a:t>)</a:t>
            </a:r>
          </a:p>
        </p:txBody>
      </p:sp>
      <p:sp>
        <p:nvSpPr>
          <p:cNvPr id="3" name="Content Placeholder 2"/>
          <p:cNvSpPr>
            <a:spLocks noGrp="1"/>
          </p:cNvSpPr>
          <p:nvPr>
            <p:ph idx="1"/>
          </p:nvPr>
        </p:nvSpPr>
        <p:spPr>
          <a:xfrm>
            <a:off x="0" y="1295400"/>
            <a:ext cx="9144000" cy="5638800"/>
          </a:xfrm>
        </p:spPr>
        <p:txBody>
          <a:bodyPr/>
          <a:lstStyle/>
          <a:p>
            <a:pPr eaLnBrk="1" hangingPunct="1">
              <a:buFont typeface="Wingdings" pitchFamily="2" charset="2"/>
              <a:buChar char="p"/>
              <a:defRPr/>
            </a:pPr>
            <a:r>
              <a:rPr lang="en-US" sz="1800" b="1" dirty="0" err="1" smtClean="0"/>
              <a:t>Modelling</a:t>
            </a:r>
            <a:r>
              <a:rPr lang="en-US" sz="1800" b="1" dirty="0" smtClean="0"/>
              <a:t> Learning and Co-Learning Curves for Application to Cognitive-Interfaces</a:t>
            </a:r>
            <a:r>
              <a:rPr lang="en-US" sz="1800" dirty="0" smtClean="0"/>
              <a:t>, 1.10.2008 – </a:t>
            </a:r>
            <a:r>
              <a:rPr lang="en-US" sz="1800" dirty="0" smtClean="0">
                <a:solidFill>
                  <a:schemeClr val="bg1">
                    <a:lumMod val="65000"/>
                  </a:schemeClr>
                </a:solidFill>
              </a:rPr>
              <a:t>31.03.2010</a:t>
            </a:r>
            <a:r>
              <a:rPr lang="en-US" sz="1800" dirty="0" smtClean="0"/>
              <a:t> -&gt; 28.2.2011 </a:t>
            </a:r>
            <a:r>
              <a:rPr lang="en-US" sz="1800" dirty="0" smtClean="0">
                <a:hlinkClick r:id="rId3"/>
              </a:rPr>
              <a:t>https://patterns.enm.bris.ac.uk/projects/co-learning</a:t>
            </a:r>
            <a:endParaRPr lang="en-US" sz="1800" dirty="0" smtClean="0"/>
          </a:p>
          <a:p>
            <a:pPr lvl="1" eaLnBrk="1" hangingPunct="1">
              <a:buFont typeface="Wingdings" pitchFamily="2" charset="2"/>
              <a:buChar char="n"/>
              <a:defRPr/>
            </a:pPr>
            <a:r>
              <a:rPr lang="en-US" sz="1600" dirty="0" smtClean="0"/>
              <a:t>Total: 27175 €, Concluded</a:t>
            </a:r>
          </a:p>
          <a:p>
            <a:pPr lvl="1" eaLnBrk="1" hangingPunct="1">
              <a:buFont typeface="Wingdings" pitchFamily="2" charset="2"/>
              <a:buChar char="n"/>
              <a:defRPr/>
            </a:pPr>
            <a:r>
              <a:rPr lang="en-US" sz="1600" dirty="0" smtClean="0"/>
              <a:t>publication “Learning the Preferences of News Readers with SVM and Lasso Ranking”, AIAI-2010 conference</a:t>
            </a:r>
            <a:endParaRPr lang="en-US" sz="1600" b="1" dirty="0" smtClean="0"/>
          </a:p>
          <a:p>
            <a:pPr eaLnBrk="1" hangingPunct="1">
              <a:buFont typeface="Wingdings" pitchFamily="2" charset="2"/>
              <a:buChar char="p"/>
              <a:defRPr/>
            </a:pPr>
            <a:r>
              <a:rPr lang="en-US" sz="1800" b="1" dirty="0" smtClean="0"/>
              <a:t>Learning and Inference in Structured, Higher Dimensional Stochastic Differential Systems</a:t>
            </a:r>
            <a:r>
              <a:rPr lang="en-US" sz="1800" dirty="0" smtClean="0"/>
              <a:t>, 1.1.2009 – </a:t>
            </a:r>
            <a:r>
              <a:rPr lang="en-US" sz="1800" dirty="0" smtClean="0">
                <a:solidFill>
                  <a:schemeClr val="bg1">
                    <a:lumMod val="65000"/>
                  </a:schemeClr>
                </a:solidFill>
              </a:rPr>
              <a:t>31.08.2009</a:t>
            </a:r>
            <a:r>
              <a:rPr lang="en-US" sz="1800" dirty="0" smtClean="0"/>
              <a:t> -&gt; 1.12.2010</a:t>
            </a:r>
            <a:endParaRPr lang="en-US" sz="2400" dirty="0" smtClean="0"/>
          </a:p>
          <a:p>
            <a:pPr lvl="1" eaLnBrk="1" hangingPunct="1">
              <a:buFont typeface="Wingdings" pitchFamily="2" charset="2"/>
              <a:buChar char="n"/>
              <a:defRPr/>
            </a:pPr>
            <a:r>
              <a:rPr lang="en-US" sz="1600" dirty="0" smtClean="0"/>
              <a:t>Total: 43 350 €, Concluded</a:t>
            </a:r>
          </a:p>
          <a:p>
            <a:pPr lvl="1" eaLnBrk="1" hangingPunct="1">
              <a:buFont typeface="Wingdings" pitchFamily="2" charset="2"/>
              <a:buChar char="n"/>
              <a:defRPr/>
            </a:pPr>
            <a:r>
              <a:rPr lang="sl-SI" sz="1600" dirty="0" smtClean="0">
                <a:ea typeface="+mn-ea"/>
                <a:cs typeface="+mn-cs"/>
              </a:rPr>
              <a:t>a joint </a:t>
            </a:r>
            <a:r>
              <a:rPr lang="en-US" sz="1600" dirty="0" smtClean="0">
                <a:ea typeface="+mn-ea"/>
                <a:cs typeface="+mn-cs"/>
              </a:rPr>
              <a:t>grant submission </a:t>
            </a:r>
            <a:r>
              <a:rPr lang="sl-SI" sz="1600" dirty="0" smtClean="0">
                <a:ea typeface="+mn-ea"/>
                <a:cs typeface="+mn-cs"/>
              </a:rPr>
              <a:t>to EPSRC on </a:t>
            </a:r>
            <a:r>
              <a:rPr lang="en-US" sz="1600" dirty="0" smtClean="0">
                <a:ea typeface="+mn-ea"/>
                <a:cs typeface="+mn-cs"/>
              </a:rPr>
              <a:t>“</a:t>
            </a:r>
            <a:r>
              <a:rPr lang="sl-SI" sz="1600" dirty="0" smtClean="0">
                <a:ea typeface="+mn-ea"/>
                <a:cs typeface="+mn-cs"/>
              </a:rPr>
              <a:t>Learning and Inference in Stochastic Differential Systems applied to Epilepsy</a:t>
            </a:r>
            <a:r>
              <a:rPr lang="en-US" sz="1600" dirty="0" smtClean="0">
                <a:ea typeface="+mn-ea"/>
                <a:cs typeface="+mn-cs"/>
              </a:rPr>
              <a:t>”</a:t>
            </a:r>
          </a:p>
          <a:p>
            <a:pPr lvl="1" eaLnBrk="1" hangingPunct="1">
              <a:buFont typeface="Wingdings" pitchFamily="2" charset="2"/>
              <a:buChar char="n"/>
              <a:defRPr/>
            </a:pPr>
            <a:r>
              <a:rPr lang="sl-SI" sz="1600" dirty="0" smtClean="0">
                <a:ea typeface="+mn-ea"/>
                <a:cs typeface="+mn-cs"/>
              </a:rPr>
              <a:t>publication</a:t>
            </a:r>
            <a:r>
              <a:rPr lang="en-US" sz="1600" dirty="0" smtClean="0">
                <a:ea typeface="+mn-ea"/>
                <a:cs typeface="+mn-cs"/>
              </a:rPr>
              <a:t> “</a:t>
            </a:r>
            <a:r>
              <a:rPr lang="sl-SI" sz="1600" dirty="0" smtClean="0">
                <a:ea typeface="+mn-ea"/>
                <a:cs typeface="+mn-cs"/>
              </a:rPr>
              <a:t>Particle smoothing in continuous time: a fast approach via density estimation</a:t>
            </a:r>
            <a:r>
              <a:rPr lang="en-US" sz="1600" dirty="0" smtClean="0">
                <a:ea typeface="+mn-ea"/>
                <a:cs typeface="+mn-cs"/>
              </a:rPr>
              <a:t>”, journal IEEE Transactions in signal processing</a:t>
            </a:r>
            <a:endParaRPr lang="en-US" sz="1600" b="1" dirty="0" smtClean="0"/>
          </a:p>
          <a:p>
            <a:pPr eaLnBrk="1" hangingPunct="1">
              <a:buFont typeface="Wingdings" pitchFamily="2" charset="2"/>
              <a:buChar char="p"/>
              <a:defRPr/>
            </a:pPr>
            <a:r>
              <a:rPr lang="en-US" sz="1800" b="1" dirty="0" smtClean="0"/>
              <a:t>Context Models for Textual Entailment and their Application to Statistical Machine Translation</a:t>
            </a:r>
            <a:r>
              <a:rPr lang="en-US" sz="2400" dirty="0" smtClean="0"/>
              <a:t>,</a:t>
            </a:r>
            <a:r>
              <a:rPr lang="en-US" sz="1800" dirty="0" smtClean="0"/>
              <a:t> 1.11.2008–</a:t>
            </a:r>
            <a:r>
              <a:rPr lang="en-US" sz="1800" dirty="0" smtClean="0">
                <a:solidFill>
                  <a:schemeClr val="bg1">
                    <a:lumMod val="65000"/>
                  </a:schemeClr>
                </a:solidFill>
              </a:rPr>
              <a:t>31.01.2010</a:t>
            </a:r>
            <a:r>
              <a:rPr lang="en-US" sz="1800" dirty="0" smtClean="0"/>
              <a:t>-&gt;31.12.2010</a:t>
            </a:r>
            <a:r>
              <a:rPr lang="en-US" sz="2400" dirty="0" smtClean="0"/>
              <a:t> </a:t>
            </a:r>
            <a:r>
              <a:rPr lang="sl-SI" sz="1800" u="sng" dirty="0" smtClean="0">
                <a:hlinkClick r:id="rId4"/>
              </a:rPr>
              <a:t>http://u.cs.biu.ac.il/~nlp/te-smt/ </a:t>
            </a:r>
          </a:p>
          <a:p>
            <a:pPr lvl="1" eaLnBrk="1" hangingPunct="1">
              <a:buFont typeface="Wingdings" pitchFamily="2" charset="2"/>
              <a:buChar char="n"/>
              <a:defRPr/>
            </a:pPr>
            <a:r>
              <a:rPr lang="en-US" sz="1600" dirty="0" smtClean="0"/>
              <a:t>Total: 64 500 €, Concluded</a:t>
            </a:r>
          </a:p>
          <a:p>
            <a:pPr lvl="1" eaLnBrk="1" hangingPunct="1">
              <a:buFont typeface="Wingdings" pitchFamily="2" charset="2"/>
              <a:buChar char="n"/>
              <a:defRPr/>
            </a:pPr>
            <a:r>
              <a:rPr lang="en-US" sz="1600" dirty="0" smtClean="0"/>
              <a:t>Publications  at ACL-2009 conference, </a:t>
            </a:r>
            <a:r>
              <a:rPr lang="sl-SI" sz="1600" dirty="0" smtClean="0"/>
              <a:t>EAMT 2010</a:t>
            </a:r>
            <a:r>
              <a:rPr lang="en-US" sz="1600" dirty="0" smtClean="0"/>
              <a:t> conference, Workshop on Machine Translation and Morphologically-rich Languages 2011</a:t>
            </a:r>
          </a:p>
          <a:p>
            <a:pPr lvl="1" eaLnBrk="1" hangingPunct="1">
              <a:buFont typeface="Wingdings" pitchFamily="2" charset="2"/>
              <a:buNone/>
              <a:defRPr/>
            </a:pPr>
            <a:endParaRPr lang="en-US" sz="1600" b="1" dirty="0" smtClean="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819400" y="152400"/>
            <a:ext cx="6324600" cy="990600"/>
          </a:xfrm>
        </p:spPr>
        <p:txBody>
          <a:bodyPr/>
          <a:lstStyle/>
          <a:p>
            <a:r>
              <a:rPr lang="en-US" sz="3200" smtClean="0"/>
              <a:t>Pump-priming projects Call II</a:t>
            </a:r>
          </a:p>
        </p:txBody>
      </p:sp>
      <p:sp>
        <p:nvSpPr>
          <p:cNvPr id="6147" name="Content Placeholder 2"/>
          <p:cNvSpPr>
            <a:spLocks noGrp="1"/>
          </p:cNvSpPr>
          <p:nvPr>
            <p:ph idx="1"/>
          </p:nvPr>
        </p:nvSpPr>
        <p:spPr>
          <a:xfrm>
            <a:off x="0" y="1295400"/>
            <a:ext cx="9144000" cy="5562600"/>
          </a:xfrm>
        </p:spPr>
        <p:txBody>
          <a:bodyPr/>
          <a:lstStyle/>
          <a:p>
            <a:r>
              <a:rPr lang="en-US" sz="1800" b="1" smtClean="0"/>
              <a:t>Sparse Reinforcement Learning in High Dimensions</a:t>
            </a:r>
            <a:r>
              <a:rPr lang="en-US" sz="1800" smtClean="0"/>
              <a:t>, 1.10.2009 – 30.09.2012, 45 000 €, </a:t>
            </a:r>
            <a:r>
              <a:rPr lang="sl-SI" sz="1800" u="sng" smtClean="0">
                <a:hlinkClick r:id="rId2"/>
              </a:rPr>
              <a:t>https://sites.google.com/site/sparserl/</a:t>
            </a:r>
            <a:endParaRPr lang="sl-SI" sz="1800" smtClean="0"/>
          </a:p>
          <a:p>
            <a:pPr lvl="1"/>
            <a:r>
              <a:rPr lang="en-US" sz="1600" smtClean="0"/>
              <a:t>9</a:t>
            </a:r>
            <a:r>
              <a:rPr lang="sl-SI" sz="1600" smtClean="0"/>
              <a:t> </a:t>
            </a:r>
            <a:r>
              <a:rPr lang="en-US" sz="1600" smtClean="0"/>
              <a:t>conference </a:t>
            </a:r>
            <a:r>
              <a:rPr lang="sl-SI" sz="1600" smtClean="0"/>
              <a:t>papers (3 NIPS papers</a:t>
            </a:r>
            <a:r>
              <a:rPr lang="en-US" sz="1600" smtClean="0"/>
              <a:t> 2009 and 2010</a:t>
            </a:r>
            <a:r>
              <a:rPr lang="sl-SI" sz="1600" smtClean="0"/>
              <a:t>, IEEE Allerton</a:t>
            </a:r>
            <a:r>
              <a:rPr lang="en-US" sz="1600" smtClean="0"/>
              <a:t> 2010</a:t>
            </a:r>
            <a:r>
              <a:rPr lang="sl-SI" sz="1600" smtClean="0"/>
              <a:t>, IEEE CDC</a:t>
            </a:r>
            <a:r>
              <a:rPr lang="en-US" sz="1600" smtClean="0"/>
              <a:t> 2010,</a:t>
            </a:r>
            <a:r>
              <a:rPr lang="sl-SI" sz="1600" smtClean="0"/>
              <a:t> ECML</a:t>
            </a:r>
            <a:r>
              <a:rPr lang="en-US" sz="1600" smtClean="0"/>
              <a:t>PKDD 2010, EWRL 2011, ICML 2011, AISTAT 2012</a:t>
            </a:r>
            <a:r>
              <a:rPr lang="sl-SI" sz="1600" smtClean="0"/>
              <a:t>)</a:t>
            </a:r>
          </a:p>
          <a:p>
            <a:pPr lvl="1"/>
            <a:r>
              <a:rPr lang="en-US" sz="1600" smtClean="0"/>
              <a:t>Feature selection in Reinforcement Learning, mainly using a sparsity inducing penalty l1</a:t>
            </a:r>
          </a:p>
          <a:p>
            <a:pPr lvl="1"/>
            <a:r>
              <a:rPr lang="en-US" sz="1600" smtClean="0"/>
              <a:t>Compressed Sensing for improving linear bandit algorithms when the unknown parameter is assumed to be sparse</a:t>
            </a:r>
          </a:p>
          <a:p>
            <a:pPr lvl="1"/>
            <a:r>
              <a:rPr lang="en-US" sz="1600" smtClean="0"/>
              <a:t>The project extended due to delays in a partner joning PASCAL2</a:t>
            </a:r>
          </a:p>
          <a:p>
            <a:pPr lvl="1">
              <a:buFont typeface="Wingdings" charset="2"/>
              <a:buNone/>
            </a:pPr>
            <a:endParaRPr lang="en-US" sz="1600" b="1" smtClean="0"/>
          </a:p>
          <a:p>
            <a:r>
              <a:rPr lang="en-US" sz="1800" b="1" smtClean="0"/>
              <a:t>Semi-supervised learning of semantic spatial concepts for a mobile robot</a:t>
            </a:r>
            <a:r>
              <a:rPr lang="en-US" sz="1800" smtClean="0"/>
              <a:t>, </a:t>
            </a:r>
            <a:r>
              <a:rPr lang="pt-BR" sz="1800" smtClean="0"/>
              <a:t>1.1.2010 – 31.12.2012, 46 100 </a:t>
            </a:r>
            <a:r>
              <a:rPr lang="en-US" sz="1800" smtClean="0"/>
              <a:t>€</a:t>
            </a:r>
          </a:p>
          <a:p>
            <a:pPr lvl="1"/>
            <a:r>
              <a:rPr lang="en-US" sz="1600" smtClean="0">
                <a:hlinkClick r:id="rId3"/>
              </a:rPr>
              <a:t>http://homes.dsi.unimi.it/~orabona/</a:t>
            </a:r>
            <a:r>
              <a:rPr lang="en-US" sz="1600" smtClean="0"/>
              <a:t>, 2 papers (</a:t>
            </a:r>
            <a:r>
              <a:rPr lang="sl-SI" sz="1600" smtClean="0"/>
              <a:t>CVPR</a:t>
            </a:r>
            <a:r>
              <a:rPr lang="en-US" sz="1600" smtClean="0"/>
              <a:t> 20</a:t>
            </a:r>
            <a:r>
              <a:rPr lang="sl-SI" sz="1600" smtClean="0"/>
              <a:t>10</a:t>
            </a:r>
            <a:r>
              <a:rPr lang="en-US" sz="1600" smtClean="0"/>
              <a:t>, ICML 2011)</a:t>
            </a:r>
          </a:p>
          <a:p>
            <a:pPr lvl="1"/>
            <a:r>
              <a:rPr lang="en-US" sz="1600" smtClean="0"/>
              <a:t>Online algorithms for multiclass multikenel learning</a:t>
            </a:r>
          </a:p>
          <a:p>
            <a:pPr lvl="1"/>
            <a:r>
              <a:rPr lang="en-US" sz="1600" smtClean="0"/>
              <a:t>Improved algorithms and analysis for online semi-supervised learning</a:t>
            </a:r>
          </a:p>
          <a:p>
            <a:pPr lvl="1"/>
            <a:r>
              <a:rPr lang="en-US" sz="1600" smtClean="0"/>
              <a:t>The project extended due to difficulties with hiring personnel</a:t>
            </a:r>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Management Structure</a:t>
            </a:r>
          </a:p>
        </p:txBody>
      </p:sp>
      <p:sp>
        <p:nvSpPr>
          <p:cNvPr id="15363" name="Rectangle 3"/>
          <p:cNvSpPr>
            <a:spLocks noGrp="1" noChangeArrowheads="1"/>
          </p:cNvSpPr>
          <p:nvPr>
            <p:ph type="body" idx="1"/>
          </p:nvPr>
        </p:nvSpPr>
        <p:spPr/>
        <p:txBody>
          <a:bodyPr/>
          <a:lstStyle/>
          <a:p>
            <a:r>
              <a:rPr lang="en-GB" sz="2400" dirty="0" smtClean="0"/>
              <a:t>Strategic Advisory Council</a:t>
            </a:r>
          </a:p>
          <a:p>
            <a:r>
              <a:rPr lang="en-GB" sz="2400" dirty="0" smtClean="0"/>
              <a:t>Steering Committee – executive body meeting twice yearly – coordinators, programme managers, gender issues rep, finance and executive officers (~20 people).</a:t>
            </a:r>
          </a:p>
          <a:p>
            <a:r>
              <a:rPr lang="en-GB" sz="2400" dirty="0" smtClean="0"/>
              <a:t>Executive Committee – Executive Officer (UCL), Finance Officer (</a:t>
            </a:r>
            <a:r>
              <a:rPr lang="en-GB" sz="2400" dirty="0" err="1" smtClean="0"/>
              <a:t>Soton</a:t>
            </a:r>
            <a:r>
              <a:rPr lang="en-GB" sz="2400" dirty="0" smtClean="0"/>
              <a:t>), Coordinators</a:t>
            </a:r>
          </a:p>
          <a:p>
            <a:r>
              <a:rPr lang="en-GB" sz="2400" dirty="0" smtClean="0"/>
              <a:t>Individual Programme Committees/Managers</a:t>
            </a:r>
          </a:p>
          <a:p>
            <a:r>
              <a:rPr lang="en-GB" sz="2400" dirty="0" smtClean="0"/>
              <a:t>Assembly – one representative from each site </a:t>
            </a:r>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667000" y="152400"/>
            <a:ext cx="6477000" cy="990600"/>
          </a:xfrm>
        </p:spPr>
        <p:txBody>
          <a:bodyPr/>
          <a:lstStyle/>
          <a:p>
            <a:r>
              <a:rPr lang="en-US" sz="3200" smtClean="0"/>
              <a:t>Pump-priming projects Call III</a:t>
            </a:r>
          </a:p>
        </p:txBody>
      </p:sp>
      <p:sp>
        <p:nvSpPr>
          <p:cNvPr id="8195" name="Content Placeholder 2"/>
          <p:cNvSpPr>
            <a:spLocks noGrp="1"/>
          </p:cNvSpPr>
          <p:nvPr>
            <p:ph idx="1"/>
          </p:nvPr>
        </p:nvSpPr>
        <p:spPr>
          <a:xfrm>
            <a:off x="0" y="1143000"/>
            <a:ext cx="9144000" cy="5791200"/>
          </a:xfrm>
        </p:spPr>
        <p:txBody>
          <a:bodyPr/>
          <a:lstStyle/>
          <a:p>
            <a:pPr>
              <a:buFont typeface="Wingdings" pitchFamily="2" charset="2"/>
              <a:buChar char="p"/>
              <a:defRPr/>
            </a:pPr>
            <a:r>
              <a:rPr lang="en-US" sz="1800" b="1" dirty="0" smtClean="0"/>
              <a:t>Data-Dependent Geometries and Structures : Analyses and Algorithms for Machine Learning</a:t>
            </a:r>
            <a:r>
              <a:rPr lang="en-US" sz="1800" dirty="0" smtClean="0"/>
              <a:t>, 1.10.2010 – 30.09.2012</a:t>
            </a:r>
          </a:p>
          <a:p>
            <a:pPr lvl="1" eaLnBrk="1" hangingPunct="1">
              <a:buFont typeface="Wingdings" pitchFamily="2" charset="2"/>
              <a:buChar char="n"/>
              <a:defRPr/>
            </a:pPr>
            <a:r>
              <a:rPr lang="en-US" sz="1600" dirty="0" smtClean="0"/>
              <a:t>Total: 45 000 €, </a:t>
            </a:r>
            <a:r>
              <a:rPr lang="sl-SI" sz="1600" dirty="0" smtClean="0">
                <a:hlinkClick r:id="rId2"/>
              </a:rPr>
              <a:t>http://www.csml.ucl.ac.uk/projects/ddgas/</a:t>
            </a:r>
            <a:endParaRPr lang="en-US" sz="1600" dirty="0" smtClean="0"/>
          </a:p>
          <a:p>
            <a:pPr lvl="1" eaLnBrk="1" hangingPunct="1">
              <a:buFont typeface="Wingdings" pitchFamily="2" charset="2"/>
              <a:buChar char="n"/>
              <a:defRPr/>
            </a:pPr>
            <a:r>
              <a:rPr lang="en-US" sz="1600" dirty="0" smtClean="0"/>
              <a:t>6 papers (NIPS-2010, NIPS-2011, DISCML 2011, AISTAT 2012, 2 journal sub.)</a:t>
            </a:r>
          </a:p>
          <a:p>
            <a:pPr lvl="1" eaLnBrk="1" hangingPunct="1">
              <a:buFont typeface="Wingdings" pitchFamily="2" charset="2"/>
              <a:buChar char="n"/>
              <a:defRPr/>
            </a:pPr>
            <a:r>
              <a:rPr lang="en-US" sz="1600" dirty="0" smtClean="0"/>
              <a:t>d</a:t>
            </a:r>
            <a:r>
              <a:rPr lang="sl-SI" sz="1600" dirty="0" smtClean="0"/>
              <a:t>istribution dependent PAC-Bayes priors</a:t>
            </a:r>
            <a:r>
              <a:rPr lang="en-US" sz="1600" dirty="0" smtClean="0"/>
              <a:t>, efficiently algorithms (data dependent kernels, acyclic Markov Random Fields), fundamental inequalities, node and link classification on graphs </a:t>
            </a:r>
          </a:p>
          <a:p>
            <a:pPr eaLnBrk="1" hangingPunct="1">
              <a:buFont typeface="Wingdings" pitchFamily="2" charset="2"/>
              <a:buChar char="p"/>
              <a:defRPr/>
            </a:pPr>
            <a:r>
              <a:rPr lang="en-US" sz="1800" b="1" dirty="0" smtClean="0"/>
              <a:t>Bridging machine classification and human cognition: discriminative vs. generative learning</a:t>
            </a:r>
            <a:r>
              <a:rPr lang="en-US" sz="1800" dirty="0" smtClean="0"/>
              <a:t>, </a:t>
            </a:r>
            <a:r>
              <a:rPr lang="pt-BR" sz="1800" dirty="0" smtClean="0"/>
              <a:t>1.7.2011 – 31.8.2012</a:t>
            </a:r>
          </a:p>
          <a:p>
            <a:pPr lvl="1" eaLnBrk="1" hangingPunct="1">
              <a:buFont typeface="Wingdings" pitchFamily="2" charset="2"/>
              <a:buChar char="n"/>
              <a:defRPr/>
            </a:pPr>
            <a:r>
              <a:rPr lang="pt-BR" sz="1600" dirty="0" smtClean="0"/>
              <a:t>Total: 43 402 </a:t>
            </a:r>
            <a:r>
              <a:rPr lang="en-US" sz="1600" dirty="0" smtClean="0"/>
              <a:t>€, </a:t>
            </a:r>
            <a:r>
              <a:rPr lang="en-US" sz="1600" dirty="0" smtClean="0">
                <a:hlinkClick r:id="rId3"/>
              </a:rPr>
              <a:t>http://ahsu.psychol.ucl.ac.uk/d-MCMCP/</a:t>
            </a:r>
            <a:endParaRPr lang="en-US" sz="1600" dirty="0" smtClean="0"/>
          </a:p>
          <a:p>
            <a:pPr lvl="1" eaLnBrk="1" hangingPunct="1">
              <a:buFont typeface="Wingdings" pitchFamily="2" charset="2"/>
              <a:buChar char="n"/>
              <a:defRPr/>
            </a:pPr>
            <a:r>
              <a:rPr lang="en-US" sz="1600" dirty="0" smtClean="0"/>
              <a:t>3 paper submissions</a:t>
            </a:r>
          </a:p>
          <a:p>
            <a:pPr lvl="1">
              <a:buFont typeface="Wingdings" pitchFamily="2" charset="2"/>
              <a:buChar char="n"/>
              <a:defRPr/>
            </a:pPr>
            <a:r>
              <a:rPr lang="sl-SI" sz="1600" dirty="0" smtClean="0">
                <a:ea typeface="+mn-ea"/>
                <a:cs typeface="+mn-cs"/>
              </a:rPr>
              <a:t>structure of the category</a:t>
            </a:r>
            <a:r>
              <a:rPr lang="en-US" sz="1600" dirty="0" smtClean="0">
                <a:ea typeface="+mn-ea"/>
                <a:cs typeface="+mn-cs"/>
              </a:rPr>
              <a:t> </a:t>
            </a:r>
            <a:r>
              <a:rPr lang="sl-SI" sz="1600" dirty="0" smtClean="0">
                <a:ea typeface="+mn-ea"/>
                <a:cs typeface="+mn-cs"/>
              </a:rPr>
              <a:t>representations</a:t>
            </a:r>
            <a:r>
              <a:rPr lang="en-US" sz="1600" dirty="0" smtClean="0">
                <a:ea typeface="+mn-ea"/>
                <a:cs typeface="+mn-cs"/>
              </a:rPr>
              <a:t> is important -&gt;</a:t>
            </a:r>
            <a:r>
              <a:rPr lang="sl-SI" sz="1600" dirty="0" smtClean="0">
                <a:ea typeface="+mn-ea"/>
                <a:cs typeface="+mn-cs"/>
              </a:rPr>
              <a:t> developing discrete-Markov Chain</a:t>
            </a:r>
            <a:r>
              <a:rPr lang="en-US" sz="1600" dirty="0" smtClean="0">
                <a:ea typeface="+mn-ea"/>
                <a:cs typeface="+mn-cs"/>
              </a:rPr>
              <a:t> </a:t>
            </a:r>
            <a:r>
              <a:rPr lang="sl-SI" sz="1600" dirty="0" smtClean="0">
                <a:ea typeface="+mn-ea"/>
                <a:cs typeface="+mn-cs"/>
              </a:rPr>
              <a:t>Monte Carlo with People (d-MCMCP) </a:t>
            </a:r>
            <a:r>
              <a:rPr lang="en-US" sz="1600" dirty="0" smtClean="0">
                <a:ea typeface="+mn-ea"/>
                <a:cs typeface="+mn-cs"/>
              </a:rPr>
              <a:t>that </a:t>
            </a:r>
            <a:r>
              <a:rPr lang="sl-SI" sz="1600" dirty="0" smtClean="0">
                <a:ea typeface="+mn-ea"/>
                <a:cs typeface="+mn-cs"/>
              </a:rPr>
              <a:t>uses MCMC sampling to</a:t>
            </a:r>
            <a:r>
              <a:rPr lang="en-US" sz="1600" dirty="0" smtClean="0">
                <a:ea typeface="+mn-ea"/>
                <a:cs typeface="+mn-cs"/>
              </a:rPr>
              <a:t> </a:t>
            </a:r>
            <a:r>
              <a:rPr lang="sl-SI" sz="1600" dirty="0" smtClean="0">
                <a:ea typeface="+mn-ea"/>
                <a:cs typeface="+mn-cs"/>
              </a:rPr>
              <a:t>examine the structure of human category representations over discrete</a:t>
            </a:r>
            <a:r>
              <a:rPr lang="en-US" sz="1600" dirty="0" smtClean="0">
                <a:ea typeface="+mn-ea"/>
                <a:cs typeface="+mn-cs"/>
              </a:rPr>
              <a:t> </a:t>
            </a:r>
            <a:r>
              <a:rPr lang="sl-SI" sz="1600" dirty="0" smtClean="0">
                <a:ea typeface="+mn-ea"/>
                <a:cs typeface="+mn-cs"/>
              </a:rPr>
              <a:t>objects</a:t>
            </a:r>
            <a:endParaRPr lang="en-US" sz="1600" dirty="0" smtClean="0">
              <a:ea typeface="+mn-ea"/>
              <a:cs typeface="+mn-cs"/>
            </a:endParaRPr>
          </a:p>
          <a:p>
            <a:pPr lvl="1">
              <a:buFont typeface="Wingdings" pitchFamily="2" charset="2"/>
              <a:buChar char="n"/>
              <a:defRPr/>
            </a:pPr>
            <a:r>
              <a:rPr lang="sl-SI" sz="1600" dirty="0" smtClean="0">
                <a:ea typeface="+mn-ea"/>
                <a:cs typeface="+mn-cs"/>
              </a:rPr>
              <a:t>using d-MCMCP to</a:t>
            </a:r>
            <a:r>
              <a:rPr lang="en-US" sz="1600" dirty="0" smtClean="0">
                <a:ea typeface="+mn-ea"/>
                <a:cs typeface="+mn-cs"/>
              </a:rPr>
              <a:t> </a:t>
            </a:r>
            <a:r>
              <a:rPr lang="sl-SI" sz="1600" dirty="0" smtClean="0">
                <a:ea typeface="+mn-ea"/>
                <a:cs typeface="+mn-cs"/>
              </a:rPr>
              <a:t>understand how surgeons classify shoulder fractures, people's choice</a:t>
            </a:r>
            <a:r>
              <a:rPr lang="en-US" sz="1600" dirty="0" smtClean="0">
                <a:ea typeface="+mn-ea"/>
                <a:cs typeface="+mn-cs"/>
              </a:rPr>
              <a:t> </a:t>
            </a:r>
            <a:r>
              <a:rPr lang="sl-SI" sz="1600" dirty="0" smtClean="0">
                <a:ea typeface="+mn-ea"/>
                <a:cs typeface="+mn-cs"/>
              </a:rPr>
              <a:t>of hospitals, consumer preferences, moral representations, and facial</a:t>
            </a:r>
            <a:r>
              <a:rPr lang="en-US" sz="1600" dirty="0" smtClean="0">
                <a:ea typeface="+mn-ea"/>
                <a:cs typeface="+mn-cs"/>
              </a:rPr>
              <a:t> </a:t>
            </a:r>
            <a:r>
              <a:rPr lang="sl-SI" sz="1600" dirty="0" smtClean="0">
                <a:ea typeface="+mn-ea"/>
                <a:cs typeface="+mn-cs"/>
              </a:rPr>
              <a:t>emotions</a:t>
            </a:r>
          </a:p>
          <a:p>
            <a:pPr>
              <a:buFont typeface="Wingdings" pitchFamily="2" charset="2"/>
              <a:buChar char="p"/>
              <a:defRPr/>
            </a:pPr>
            <a:r>
              <a:rPr lang="en-US" sz="1800" b="1" dirty="0" smtClean="0"/>
              <a:t>Online Learning for Robot Control</a:t>
            </a:r>
            <a:r>
              <a:rPr lang="en-US" sz="1800" dirty="0" smtClean="0"/>
              <a:t>,  1.11.2010 – 31.12.2012</a:t>
            </a:r>
            <a:endParaRPr lang="pt-BR" sz="1800" dirty="0" smtClean="0"/>
          </a:p>
          <a:p>
            <a:pPr lvl="1">
              <a:buFont typeface="Wingdings" pitchFamily="2" charset="2"/>
              <a:buChar char="n"/>
              <a:defRPr/>
            </a:pPr>
            <a:r>
              <a:rPr lang="pt-BR" sz="1600" dirty="0" smtClean="0"/>
              <a:t>Total: 61 000 </a:t>
            </a:r>
            <a:r>
              <a:rPr lang="en-US" sz="1600" dirty="0" smtClean="0"/>
              <a:t>€</a:t>
            </a:r>
          </a:p>
          <a:p>
            <a:pPr lvl="1">
              <a:buFont typeface="Wingdings" pitchFamily="2" charset="2"/>
              <a:buChar char="n"/>
              <a:defRPr/>
            </a:pPr>
            <a:r>
              <a:rPr lang="sl-SI" sz="1600" dirty="0" smtClean="0">
                <a:ea typeface="+mn-ea"/>
                <a:cs typeface="+mn-cs"/>
              </a:rPr>
              <a:t>robotics data</a:t>
            </a:r>
            <a:r>
              <a:rPr lang="en-US" sz="1600" dirty="0" smtClean="0">
                <a:ea typeface="+mn-ea"/>
                <a:cs typeface="+mn-cs"/>
              </a:rPr>
              <a:t> produced, </a:t>
            </a:r>
            <a:r>
              <a:rPr lang="sl-SI" sz="1600" dirty="0" smtClean="0">
                <a:ea typeface="+mn-ea"/>
                <a:cs typeface="+mn-cs"/>
              </a:rPr>
              <a:t>designing and analyzing online algorithms</a:t>
            </a:r>
            <a:endParaRPr lang="en-US" sz="1600" dirty="0" smtClean="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eaLnBrk="1" hangingPunct="1"/>
            <a:r>
              <a:rPr lang="en-US" dirty="0" smtClean="0"/>
              <a:t>Infrastructure</a:t>
            </a:r>
          </a:p>
        </p:txBody>
      </p:sp>
      <p:sp>
        <p:nvSpPr>
          <p:cNvPr id="8195" name="Rectangle 3"/>
          <p:cNvSpPr>
            <a:spLocks noGrp="1" noChangeArrowheads="1"/>
          </p:cNvSpPr>
          <p:nvPr>
            <p:ph type="subTitle" idx="1"/>
          </p:nvPr>
        </p:nvSpPr>
        <p:spPr/>
        <p:txBody>
          <a:bodyPr/>
          <a:lstStyle/>
          <a:p>
            <a:pPr eaLnBrk="1" hangingPunct="1">
              <a:buFont typeface="Wingdings" charset="2"/>
              <a:buNone/>
            </a:pPr>
            <a:r>
              <a:rPr lang="en-GB" dirty="0" err="1" smtClean="0"/>
              <a:t>Mikio</a:t>
            </a:r>
            <a:r>
              <a:rPr lang="en-GB" dirty="0" smtClean="0"/>
              <a:t> Braun</a:t>
            </a:r>
            <a:endParaRPr lang="sl-SI" dirty="0" smtClean="0"/>
          </a:p>
        </p:txBody>
      </p:sp>
      <p:sp>
        <p:nvSpPr>
          <p:cNvPr id="4" name="Footer Placeholder 3"/>
          <p:cNvSpPr>
            <a:spLocks noGrp="1"/>
          </p:cNvSpPr>
          <p:nvPr>
            <p:ph type="ftr" sz="quarter" idx="3"/>
          </p:nvPr>
        </p:nvSpPr>
        <p:spPr/>
        <p:txBody>
          <a:bodyPr/>
          <a:lstStyle/>
          <a:p>
            <a:r>
              <a:rPr lang="en-GB" smtClean="0"/>
              <a:t>PASCAL2 Overview</a:t>
            </a:r>
            <a:endParaRPr lang="en-GB"/>
          </a:p>
        </p:txBody>
      </p:sp>
    </p:spTree>
    <p:extLst>
      <p:ext uri="{BB962C8B-B14F-4D97-AF65-F5344CB8AC3E}">
        <p14:creationId xmlns:p14="http://schemas.microsoft.com/office/powerpoint/2010/main" val="42184838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US" dirty="0" err="1" smtClean="0"/>
              <a:t>mldata</a:t>
            </a:r>
            <a:r>
              <a:rPr lang="en-US" dirty="0" smtClean="0"/>
              <a:t> - Overview</a:t>
            </a:r>
            <a:endParaRPr lang="en-US" dirty="0"/>
          </a:p>
        </p:txBody>
      </p:sp>
      <p:sp>
        <p:nvSpPr>
          <p:cNvPr id="5" name="Inhaltsplatzhalter 4"/>
          <p:cNvSpPr>
            <a:spLocks noGrp="1"/>
          </p:cNvSpPr>
          <p:nvPr>
            <p:ph idx="1"/>
          </p:nvPr>
        </p:nvSpPr>
        <p:spPr/>
        <p:txBody>
          <a:bodyPr/>
          <a:lstStyle/>
          <a:p>
            <a:r>
              <a:rPr lang="en-US" dirty="0" smtClean="0"/>
              <a:t>Community website for the exchange of machine learning data sets funded by Pascal2.</a:t>
            </a:r>
          </a:p>
          <a:p>
            <a:r>
              <a:rPr lang="en-US" dirty="0" smtClean="0"/>
              <a:t>Organized into</a:t>
            </a:r>
          </a:p>
          <a:p>
            <a:pPr lvl="1"/>
            <a:r>
              <a:rPr lang="en-US" b="1" dirty="0" smtClean="0"/>
              <a:t>Data Sets</a:t>
            </a:r>
            <a:r>
              <a:rPr lang="en-US" dirty="0" smtClean="0"/>
              <a:t>: Raw data sets, raw or in a number of supported file formats</a:t>
            </a:r>
          </a:p>
          <a:p>
            <a:pPr lvl="1"/>
            <a:r>
              <a:rPr lang="en-US" b="1" dirty="0" smtClean="0"/>
              <a:t>Learning Tasks</a:t>
            </a:r>
            <a:r>
              <a:rPr lang="en-US" dirty="0" smtClean="0"/>
              <a:t>: Focus on supervised learning</a:t>
            </a:r>
          </a:p>
          <a:p>
            <a:pPr lvl="1"/>
            <a:r>
              <a:rPr lang="en-US" b="1" dirty="0" smtClean="0"/>
              <a:t>Learning Methods, Results</a:t>
            </a:r>
            <a:r>
              <a:rPr lang="en-US" dirty="0" smtClean="0"/>
              <a:t>: To track progress</a:t>
            </a:r>
          </a:p>
          <a:p>
            <a:pPr lvl="1"/>
            <a:r>
              <a:rPr lang="en-US" b="1" dirty="0" smtClean="0"/>
              <a:t>Challenges</a:t>
            </a:r>
            <a:r>
              <a:rPr lang="en-US" dirty="0" smtClean="0"/>
              <a:t>: Collection of learning tasks</a:t>
            </a:r>
            <a:endParaRPr lang="en-US" dirty="0"/>
          </a:p>
        </p:txBody>
      </p:sp>
      <p:sp>
        <p:nvSpPr>
          <p:cNvPr id="2" name="Footer Placeholder 1"/>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7492698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mldata</a:t>
            </a:r>
            <a:r>
              <a:rPr lang="en-US" dirty="0" smtClean="0"/>
              <a:t> – landing page</a:t>
            </a:r>
            <a:endParaRPr lang="en-US" dirty="0"/>
          </a:p>
        </p:txBody>
      </p:sp>
      <p:pic>
        <p:nvPicPr>
          <p:cNvPr id="1026" name="Picture 2" descr="C:\Users\mikio\Dropbox\Pascal2\mldata-fro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71600"/>
            <a:ext cx="7427913" cy="5235576"/>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3664264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mldata</a:t>
            </a:r>
            <a:r>
              <a:rPr lang="en-US" dirty="0" smtClean="0"/>
              <a:t> – data sets view</a:t>
            </a:r>
            <a:endParaRPr lang="en-US"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3851" y="1600200"/>
            <a:ext cx="6636297" cy="4525963"/>
          </a:xfrm>
        </p:spPr>
      </p:pic>
      <p:sp>
        <p:nvSpPr>
          <p:cNvPr id="3" name="Footer Placeholder 2"/>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26153488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mldata</a:t>
            </a:r>
            <a:r>
              <a:rPr lang="en-US" dirty="0" smtClean="0"/>
              <a:t> - Statistics</a:t>
            </a:r>
            <a:endParaRPr lang="en-US" dirty="0"/>
          </a:p>
        </p:txBody>
      </p:sp>
      <p:sp>
        <p:nvSpPr>
          <p:cNvPr id="3" name="Inhaltsplatzhalter 2"/>
          <p:cNvSpPr>
            <a:spLocks noGrp="1"/>
          </p:cNvSpPr>
          <p:nvPr>
            <p:ph idx="1"/>
          </p:nvPr>
        </p:nvSpPr>
        <p:spPr/>
        <p:txBody>
          <a:bodyPr>
            <a:normAutofit/>
          </a:bodyPr>
          <a:lstStyle/>
          <a:p>
            <a:r>
              <a:rPr lang="en-US" dirty="0" smtClean="0"/>
              <a:t>843 data sets, 30 learning tasks.</a:t>
            </a:r>
          </a:p>
          <a:p>
            <a:r>
              <a:rPr lang="en-US" dirty="0" smtClean="0"/>
              <a:t>Hand populated data sets.</a:t>
            </a:r>
          </a:p>
          <a:p>
            <a:pPr lvl="1"/>
            <a:r>
              <a:rPr lang="en-US" dirty="0" smtClean="0"/>
              <a:t>191 data sets from </a:t>
            </a:r>
            <a:r>
              <a:rPr lang="en-US" dirty="0" err="1" smtClean="0"/>
              <a:t>libsvm</a:t>
            </a:r>
            <a:r>
              <a:rPr lang="en-US" dirty="0" smtClean="0"/>
              <a:t>.</a:t>
            </a:r>
          </a:p>
          <a:p>
            <a:pPr lvl="1"/>
            <a:r>
              <a:rPr lang="en-US" dirty="0" smtClean="0"/>
              <a:t>673 data sets from the </a:t>
            </a:r>
            <a:r>
              <a:rPr lang="en-US" dirty="0" err="1" smtClean="0"/>
              <a:t>Weka</a:t>
            </a:r>
            <a:r>
              <a:rPr lang="en-US" dirty="0" smtClean="0"/>
              <a:t> repository.</a:t>
            </a:r>
          </a:p>
          <a:p>
            <a:r>
              <a:rPr lang="en-US" dirty="0" smtClean="0"/>
              <a:t>About 130k downloads in the last year, 150 per data set on average.</a:t>
            </a:r>
          </a:p>
          <a:p>
            <a:r>
              <a:rPr lang="en-US" dirty="0" smtClean="0"/>
              <a:t>Most active ones are well-known data sets like the Iris, breast cancer, leukemia, Translation Initiation Site </a:t>
            </a:r>
            <a:r>
              <a:rPr lang="en-US" dirty="0" err="1" smtClean="0"/>
              <a:t>Pred</a:t>
            </a:r>
            <a:r>
              <a:rPr lang="en-US" dirty="0" smtClean="0"/>
              <a:t>, and MNIST data sets.</a:t>
            </a:r>
            <a:endParaRPr lang="en-US" dirty="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40141860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mldata</a:t>
            </a:r>
            <a:r>
              <a:rPr lang="en-US" dirty="0" smtClean="0"/>
              <a:t> - outlook</a:t>
            </a:r>
            <a:endParaRPr lang="en-US" dirty="0"/>
          </a:p>
        </p:txBody>
      </p:sp>
      <p:sp>
        <p:nvSpPr>
          <p:cNvPr id="3" name="Inhaltsplatzhalter 2"/>
          <p:cNvSpPr>
            <a:spLocks noGrp="1"/>
          </p:cNvSpPr>
          <p:nvPr>
            <p:ph idx="1"/>
          </p:nvPr>
        </p:nvSpPr>
        <p:spPr/>
        <p:txBody>
          <a:bodyPr/>
          <a:lstStyle/>
          <a:p>
            <a:r>
              <a:rPr lang="en-US" dirty="0" smtClean="0"/>
              <a:t>Supports DOI (unique data set ids) minting.</a:t>
            </a:r>
          </a:p>
          <a:p>
            <a:r>
              <a:rPr lang="en-US" dirty="0" smtClean="0"/>
              <a:t>Interoperability with other Open Source Projects</a:t>
            </a:r>
          </a:p>
          <a:p>
            <a:pPr lvl="1"/>
            <a:r>
              <a:rPr lang="en-US" dirty="0" err="1" smtClean="0"/>
              <a:t>OpenML</a:t>
            </a:r>
            <a:r>
              <a:rPr lang="en-US" dirty="0" smtClean="0"/>
              <a:t> (Pascal2 Harvest)</a:t>
            </a:r>
          </a:p>
          <a:p>
            <a:pPr lvl="1"/>
            <a:r>
              <a:rPr lang="en-US" dirty="0" err="1" smtClean="0"/>
              <a:t>Scikitlearn</a:t>
            </a:r>
            <a:r>
              <a:rPr lang="en-US" dirty="0" smtClean="0"/>
              <a:t>, one of the important Python machine learning toolboxes</a:t>
            </a:r>
          </a:p>
          <a:p>
            <a:r>
              <a:rPr lang="en-US" dirty="0" smtClean="0"/>
              <a:t>Challenge organization within </a:t>
            </a:r>
            <a:r>
              <a:rPr lang="en-US" dirty="0" err="1" smtClean="0"/>
              <a:t>mldata</a:t>
            </a:r>
            <a:r>
              <a:rPr lang="en-US" dirty="0" smtClean="0"/>
              <a:t>.</a:t>
            </a:r>
          </a:p>
          <a:p>
            <a:r>
              <a:rPr lang="en-US" dirty="0" smtClean="0"/>
              <a:t>Indefinite hosting provided by </a:t>
            </a:r>
            <a:r>
              <a:rPr lang="en-US" smtClean="0"/>
              <a:t>TU Berlin.</a:t>
            </a:r>
            <a:endParaRPr lang="en-US" dirty="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4068934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eaLnBrk="1" hangingPunct="1"/>
            <a:r>
              <a:rPr lang="en-US" smtClean="0"/>
              <a:t>Balance and Integration</a:t>
            </a:r>
          </a:p>
        </p:txBody>
      </p:sp>
      <p:sp>
        <p:nvSpPr>
          <p:cNvPr id="8195" name="Rectangle 3"/>
          <p:cNvSpPr>
            <a:spLocks noGrp="1" noChangeArrowheads="1"/>
          </p:cNvSpPr>
          <p:nvPr>
            <p:ph type="subTitle" idx="1"/>
          </p:nvPr>
        </p:nvSpPr>
        <p:spPr/>
        <p:txBody>
          <a:bodyPr/>
          <a:lstStyle/>
          <a:p>
            <a:pPr eaLnBrk="1" hangingPunct="1">
              <a:buFont typeface="Wingdings" charset="2"/>
              <a:buNone/>
            </a:pPr>
            <a:r>
              <a:rPr lang="en-US" smtClean="0"/>
              <a:t>Dunja Mladeni</a:t>
            </a:r>
            <a:r>
              <a:rPr lang="sl-SI" smtClean="0"/>
              <a:t>ć</a:t>
            </a:r>
            <a:r>
              <a:rPr lang="en-US" smtClean="0"/>
              <a:t>, Bill Triggs</a:t>
            </a:r>
            <a:endParaRPr lang="sl-SI" smtClean="0"/>
          </a:p>
        </p:txBody>
      </p:sp>
      <p:sp>
        <p:nvSpPr>
          <p:cNvPr id="4" name="Footer Placeholder 3"/>
          <p:cNvSpPr>
            <a:spLocks noGrp="1"/>
          </p:cNvSpPr>
          <p:nvPr>
            <p:ph type="ftr" sz="quarter" idx="3"/>
          </p:nvPr>
        </p:nvSpPr>
        <p:spPr/>
        <p:txBody>
          <a:bodyPr/>
          <a:lstStyle/>
          <a:p>
            <a:r>
              <a:rPr lang="en-GB" smtClean="0"/>
              <a:t>PASCAL2 Overview</a:t>
            </a:r>
            <a:endParaRPr lang="en-GB"/>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819400" y="152400"/>
            <a:ext cx="6096000" cy="990600"/>
          </a:xfrm>
        </p:spPr>
        <p:txBody>
          <a:bodyPr/>
          <a:lstStyle/>
          <a:p>
            <a:r>
              <a:rPr lang="en-US" smtClean="0"/>
              <a:t>B&amp;I Activity</a:t>
            </a:r>
          </a:p>
        </p:txBody>
      </p:sp>
      <p:sp>
        <p:nvSpPr>
          <p:cNvPr id="9219" name="Content Placeholder 2"/>
          <p:cNvSpPr>
            <a:spLocks noGrp="1"/>
          </p:cNvSpPr>
          <p:nvPr>
            <p:ph idx="1"/>
          </p:nvPr>
        </p:nvSpPr>
        <p:spPr>
          <a:xfrm>
            <a:off x="0" y="1295400"/>
            <a:ext cx="9067800" cy="5334000"/>
          </a:xfrm>
        </p:spPr>
        <p:txBody>
          <a:bodyPr/>
          <a:lstStyle/>
          <a:p>
            <a:pPr>
              <a:buFont typeface="Wingdings" pitchFamily="2" charset="2"/>
              <a:buNone/>
              <a:defRPr/>
            </a:pPr>
            <a:r>
              <a:rPr lang="en-US" sz="2400" dirty="0" smtClean="0"/>
              <a:t>Budget usage: </a:t>
            </a:r>
          </a:p>
          <a:p>
            <a:pPr>
              <a:buFont typeface="Wingdings" pitchFamily="2" charset="2"/>
              <a:buNone/>
              <a:defRPr/>
            </a:pPr>
            <a:r>
              <a:rPr lang="en-US" sz="2400" dirty="0" smtClean="0"/>
              <a:t>Y1: 6000 €, Y2: 8500 €, Y3: 2000 €, Y4/5: 9000 € </a:t>
            </a:r>
          </a:p>
          <a:p>
            <a:pPr>
              <a:buFont typeface="Wingdings" pitchFamily="2" charset="2"/>
              <a:buNone/>
              <a:defRPr/>
            </a:pPr>
            <a:endParaRPr lang="en-US" sz="2000" b="1" dirty="0" smtClean="0"/>
          </a:p>
          <a:p>
            <a:pPr>
              <a:buFont typeface="Wingdings" pitchFamily="2" charset="2"/>
              <a:buNone/>
              <a:defRPr/>
            </a:pPr>
            <a:r>
              <a:rPr lang="en-US" sz="2000" dirty="0" smtClean="0"/>
              <a:t>Y4 no submission – transfer the budget to Y5</a:t>
            </a:r>
          </a:p>
          <a:p>
            <a:pPr>
              <a:buFont typeface="Wingdings" pitchFamily="2" charset="2"/>
              <a:buNone/>
              <a:defRPr/>
            </a:pPr>
            <a:endParaRPr lang="en-US" sz="1800" dirty="0" smtClean="0"/>
          </a:p>
          <a:p>
            <a:pPr>
              <a:buFont typeface="Wingdings" pitchFamily="2" charset="2"/>
              <a:buNone/>
              <a:defRPr/>
            </a:pPr>
            <a:r>
              <a:rPr lang="en-US" sz="2400" dirty="0" smtClean="0"/>
              <a:t>Activities in Y5 </a:t>
            </a:r>
          </a:p>
          <a:p>
            <a:pPr>
              <a:defRPr/>
            </a:pPr>
            <a:r>
              <a:rPr lang="sl-SI" sz="1800" dirty="0" smtClean="0"/>
              <a:t>Encourag</a:t>
            </a:r>
            <a:r>
              <a:rPr lang="en-US" sz="1800" dirty="0" err="1" smtClean="0"/>
              <a:t>ing</a:t>
            </a:r>
            <a:r>
              <a:rPr lang="sl-SI" sz="1800" dirty="0" smtClean="0"/>
              <a:t> women in PASCAL2 to provide their profiles to be publicly available on the Web site</a:t>
            </a:r>
            <a:r>
              <a:rPr lang="en-US" sz="1800" dirty="0" smtClean="0"/>
              <a:t> – link from http://www.k4all.org/  (3 000 EUR)</a:t>
            </a:r>
          </a:p>
          <a:p>
            <a:pPr>
              <a:defRPr/>
            </a:pPr>
            <a:r>
              <a:rPr lang="en-US" sz="1800" dirty="0" smtClean="0"/>
              <a:t>I</a:t>
            </a:r>
            <a:r>
              <a:rPr lang="sl-SI" sz="1800" dirty="0" smtClean="0"/>
              <a:t>nterviews with</a:t>
            </a:r>
            <a:r>
              <a:rPr lang="en-US" sz="1800" dirty="0" smtClean="0"/>
              <a:t> </a:t>
            </a:r>
            <a:r>
              <a:rPr lang="sl-SI" sz="1800" dirty="0" smtClean="0"/>
              <a:t>female researchers</a:t>
            </a:r>
            <a:r>
              <a:rPr lang="en-US" sz="1800" dirty="0" smtClean="0"/>
              <a:t> for </a:t>
            </a:r>
            <a:r>
              <a:rPr lang="en-US" sz="1800" dirty="0" err="1" smtClean="0"/>
              <a:t>videolectures.Net</a:t>
            </a:r>
            <a:r>
              <a:rPr lang="en-US" sz="1800" dirty="0" smtClean="0"/>
              <a:t> – invite women in PASCAL and some outside PASCAL –@ ECLM PKDD 2012 (500 EUR)</a:t>
            </a:r>
          </a:p>
          <a:p>
            <a:pPr lvl="1">
              <a:defRPr/>
            </a:pPr>
            <a:r>
              <a:rPr lang="en-US" sz="1400" dirty="0" smtClean="0">
                <a:ea typeface="+mn-ea"/>
                <a:cs typeface="+mn-cs"/>
              </a:rPr>
              <a:t>C</a:t>
            </a:r>
            <a:r>
              <a:rPr lang="sl-SI" sz="1400" dirty="0" smtClean="0">
                <a:ea typeface="+mn-ea"/>
                <a:cs typeface="+mn-cs"/>
              </a:rPr>
              <a:t>hallenges and rewards of a career in research in various different cultures, few women </a:t>
            </a:r>
            <a:r>
              <a:rPr lang="en-US" sz="1400" dirty="0" smtClean="0">
                <a:ea typeface="+mn-ea"/>
                <a:cs typeface="+mn-cs"/>
              </a:rPr>
              <a:t>in</a:t>
            </a:r>
            <a:r>
              <a:rPr lang="sl-SI" sz="1400" dirty="0" smtClean="0">
                <a:ea typeface="+mn-ea"/>
                <a:cs typeface="+mn-cs"/>
              </a:rPr>
              <a:t> </a:t>
            </a:r>
            <a:r>
              <a:rPr lang="en-US" sz="1400" dirty="0" smtClean="0">
                <a:ea typeface="+mn-ea"/>
                <a:cs typeface="+mn-cs"/>
              </a:rPr>
              <a:t>ICT research</a:t>
            </a:r>
            <a:r>
              <a:rPr lang="sl-SI" sz="1400" dirty="0" smtClean="0">
                <a:ea typeface="+mn-ea"/>
                <a:cs typeface="+mn-cs"/>
              </a:rPr>
              <a:t>, real and perceived glass ceilings, </a:t>
            </a:r>
            <a:r>
              <a:rPr lang="en-US" sz="1400" dirty="0" smtClean="0">
                <a:ea typeface="+mn-ea"/>
                <a:cs typeface="+mn-cs"/>
              </a:rPr>
              <a:t>work-life balance</a:t>
            </a:r>
            <a:endParaRPr lang="sl-SI" sz="1400" dirty="0" smtClean="0">
              <a:ea typeface="+mn-ea"/>
              <a:cs typeface="+mn-cs"/>
            </a:endParaRPr>
          </a:p>
          <a:p>
            <a:pPr lvl="1">
              <a:defRPr/>
            </a:pPr>
            <a:r>
              <a:rPr lang="en-US" sz="1400" dirty="0" smtClean="0">
                <a:ea typeface="+mn-ea"/>
                <a:cs typeface="+mn-cs"/>
              </a:rPr>
              <a:t>O</a:t>
            </a:r>
            <a:r>
              <a:rPr lang="sl-SI" sz="1400" dirty="0" smtClean="0">
                <a:ea typeface="+mn-ea"/>
                <a:cs typeface="+mn-cs"/>
              </a:rPr>
              <a:t>ne-on-one interviews </a:t>
            </a:r>
            <a:r>
              <a:rPr lang="en-US" sz="1400" dirty="0" smtClean="0"/>
              <a:t>and</a:t>
            </a:r>
            <a:r>
              <a:rPr lang="sl-SI" sz="1400" dirty="0" smtClean="0">
                <a:ea typeface="+mn-ea"/>
                <a:cs typeface="+mn-cs"/>
              </a:rPr>
              <a:t> </a:t>
            </a:r>
            <a:r>
              <a:rPr lang="en-US" sz="1400" dirty="0" smtClean="0">
                <a:ea typeface="+mn-ea"/>
                <a:cs typeface="+mn-cs"/>
              </a:rPr>
              <a:t>a </a:t>
            </a:r>
            <a:r>
              <a:rPr lang="sl-SI" sz="1400" dirty="0" smtClean="0">
                <a:ea typeface="+mn-ea"/>
                <a:cs typeface="+mn-cs"/>
              </a:rPr>
              <a:t>small </a:t>
            </a:r>
            <a:r>
              <a:rPr lang="en-US" sz="1400" dirty="0" smtClean="0">
                <a:ea typeface="+mn-ea"/>
                <a:cs typeface="+mn-cs"/>
              </a:rPr>
              <a:t>(3-4 people) </a:t>
            </a:r>
            <a:r>
              <a:rPr lang="sl-SI" sz="1400" dirty="0" smtClean="0">
                <a:ea typeface="+mn-ea"/>
                <a:cs typeface="+mn-cs"/>
              </a:rPr>
              <a:t>group </a:t>
            </a:r>
            <a:r>
              <a:rPr lang="en-US" sz="1400" dirty="0" smtClean="0">
                <a:ea typeface="+mn-ea"/>
                <a:cs typeface="+mn-cs"/>
              </a:rPr>
              <a:t>informal </a:t>
            </a:r>
            <a:r>
              <a:rPr lang="sl-SI" sz="1400" dirty="0" smtClean="0">
                <a:ea typeface="+mn-ea"/>
                <a:cs typeface="+mn-cs"/>
              </a:rPr>
              <a:t>discussions</a:t>
            </a:r>
            <a:endParaRPr lang="en-US" sz="1400" dirty="0" smtClean="0">
              <a:ea typeface="+mn-ea"/>
              <a:cs typeface="+mn-cs"/>
            </a:endParaRPr>
          </a:p>
          <a:p>
            <a:pPr lvl="1">
              <a:defRPr/>
            </a:pPr>
            <a:r>
              <a:rPr lang="sl-SI" sz="1400" dirty="0" smtClean="0"/>
              <a:t>http://videolectures.net/womenscience2012_bristol/</a:t>
            </a:r>
            <a:br>
              <a:rPr lang="sl-SI" sz="1400" dirty="0" smtClean="0"/>
            </a:br>
            <a:endParaRPr lang="sl-SI" sz="1400" dirty="0" smtClean="0"/>
          </a:p>
        </p:txBody>
      </p:sp>
      <p:sp>
        <p:nvSpPr>
          <p:cNvPr id="2" name="Footer Placeholder 1"/>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63481615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eaLnBrk="1" hangingPunct="1"/>
            <a:r>
              <a:rPr lang="en-US" dirty="0" smtClean="0"/>
              <a:t>Site Funding</a:t>
            </a:r>
          </a:p>
        </p:txBody>
      </p:sp>
      <p:sp>
        <p:nvSpPr>
          <p:cNvPr id="8195" name="Rectangle 3"/>
          <p:cNvSpPr>
            <a:spLocks noGrp="1" noChangeArrowheads="1"/>
          </p:cNvSpPr>
          <p:nvPr>
            <p:ph type="subTitle" idx="1"/>
          </p:nvPr>
        </p:nvSpPr>
        <p:spPr/>
        <p:txBody>
          <a:bodyPr/>
          <a:lstStyle/>
          <a:p>
            <a:pPr eaLnBrk="1" hangingPunct="1">
              <a:buFont typeface="Wingdings" charset="2"/>
              <a:buNone/>
            </a:pPr>
            <a:r>
              <a:rPr lang="en-US" dirty="0" smtClean="0"/>
              <a:t>Bill </a:t>
            </a:r>
            <a:r>
              <a:rPr lang="en-US" dirty="0" err="1" smtClean="0"/>
              <a:t>Triggs</a:t>
            </a:r>
            <a:endParaRPr lang="sl-SI" dirty="0" smtClean="0"/>
          </a:p>
        </p:txBody>
      </p:sp>
      <p:sp>
        <p:nvSpPr>
          <p:cNvPr id="4" name="Footer Placeholder 3"/>
          <p:cNvSpPr>
            <a:spLocks noGrp="1"/>
          </p:cNvSpPr>
          <p:nvPr>
            <p:ph type="ftr" sz="quarter" idx="3"/>
          </p:nvPr>
        </p:nvSpPr>
        <p:spPr/>
        <p:txBody>
          <a:bodyPr/>
          <a:lstStyle/>
          <a:p>
            <a:r>
              <a:rPr lang="en-GB" smtClean="0"/>
              <a:t>PASCAL2 Overview</a:t>
            </a:r>
            <a:endParaRPr lang="en-GB"/>
          </a:p>
        </p:txBody>
      </p:sp>
    </p:spTree>
    <p:extLst>
      <p:ext uri="{BB962C8B-B14F-4D97-AF65-F5344CB8AC3E}">
        <p14:creationId xmlns:p14="http://schemas.microsoft.com/office/powerpoint/2010/main" val="4218483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smtClean="0"/>
              <a:t>Programme Managers</a:t>
            </a:r>
          </a:p>
        </p:txBody>
      </p:sp>
      <p:graphicFrame>
        <p:nvGraphicFramePr>
          <p:cNvPr id="17458" name="Group 50"/>
          <p:cNvGraphicFramePr>
            <a:graphicFrameLocks noGrp="1"/>
          </p:cNvGraphicFramePr>
          <p:nvPr>
            <p:ph idx="1"/>
            <p:extLst>
              <p:ext uri="{D42A27DB-BD31-4B8C-83A1-F6EECF244321}">
                <p14:modId xmlns:p14="http://schemas.microsoft.com/office/powerpoint/2010/main" val="1920462718"/>
              </p:ext>
            </p:extLst>
          </p:nvPr>
        </p:nvGraphicFramePr>
        <p:xfrm>
          <a:off x="457200" y="1295400"/>
          <a:ext cx="8229600" cy="5029200"/>
        </p:xfrm>
        <a:graphic>
          <a:graphicData uri="http://schemas.openxmlformats.org/drawingml/2006/table">
            <a:tbl>
              <a:tblPr/>
              <a:tblGrid>
                <a:gridCol w="3976688">
                  <a:extLst>
                    <a:ext uri="{9D8B030D-6E8A-4147-A177-3AD203B41FA5}">
                      <a16:colId xmlns:a16="http://schemas.microsoft.com/office/drawing/2014/main" val="20000"/>
                    </a:ext>
                  </a:extLst>
                </a:gridCol>
                <a:gridCol w="2263775">
                  <a:extLst>
                    <a:ext uri="{9D8B030D-6E8A-4147-A177-3AD203B41FA5}">
                      <a16:colId xmlns:a16="http://schemas.microsoft.com/office/drawing/2014/main" val="20001"/>
                    </a:ext>
                  </a:extLst>
                </a:gridCol>
                <a:gridCol w="1989137">
                  <a:extLst>
                    <a:ext uri="{9D8B030D-6E8A-4147-A177-3AD203B41FA5}">
                      <a16:colId xmlns:a16="http://schemas.microsoft.com/office/drawing/2014/main" val="20002"/>
                    </a:ext>
                  </a:extLst>
                </a:gridCol>
              </a:tblGrid>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Programme</a:t>
                      </a: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Manager</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Co-Manager</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Knowledge Management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Steve Gunn,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Soton-ECS</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John Shawe-Taylor, UCL</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Scientific Management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John Shawe-Taylor, UCL</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Steve Gunn,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Soton-ECS</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Operational Management</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Steve Gunn,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Soton-ECS</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John Shawe-Taylor, UCL</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Balance &amp; Integration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Dunja Mladenic,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JSI</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Bill Triggs,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CNRS</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Site Activity</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Bill Triggs,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CNRS</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Chris Williams,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UEDIN</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Infrastructure</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Neil Lawrence,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Sheffield</a:t>
                      </a: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Mikio</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Braun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TUB</a:t>
                      </a: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Harvest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Nicola Cancedda, XRCE</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Michele Sebag,</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CNRS</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Challenges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Michele Sebag,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CNRS</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Conference &amp; Workshop Organisation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Sami Kaski,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HUT</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Peter Grunwald,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CWI</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0"/>
          </p:nvPr>
        </p:nvSpPr>
        <p:spPr/>
        <p:txBody>
          <a:bodyPr/>
          <a:lstStyle/>
          <a:p>
            <a:pPr>
              <a:defRPr/>
            </a:pPr>
            <a:r>
              <a:rPr lang="en-GB" smtClean="0"/>
              <a:t>PASCAL2 Overview</a:t>
            </a:r>
            <a:endParaRPr lang="en-GB"/>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5680" y="2612434"/>
            <a:ext cx="5551200" cy="1468954"/>
          </a:xfrm>
          <a:prstGeom prst="rect">
            <a:avLst/>
          </a:prstGeom>
          <a:noFill/>
          <a:ln w="9525">
            <a:noFill/>
            <a:round/>
            <a:headEnd/>
            <a:tailEnd/>
          </a:ln>
          <a:effectLst/>
        </p:spPr>
        <p:txBody>
          <a:bodyPr lIns="81639" tIns="78373" rIns="81639" bIns="40820"/>
          <a:lstStyle/>
          <a:p>
            <a:pPr algn="ct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4300" dirty="0" smtClean="0">
                <a:solidFill>
                  <a:srgbClr val="000000"/>
                </a:solidFill>
                <a:ea typeface="Lucida Sans Unicode" charset="0"/>
                <a:cs typeface="Lucida Sans Unicode" charset="0"/>
              </a:rPr>
              <a:t>Liaison Programme</a:t>
            </a:r>
            <a:endParaRPr lang="en-GB" sz="4300" dirty="0">
              <a:solidFill>
                <a:srgbClr val="000000"/>
              </a:solidFill>
              <a:ea typeface="Lucida Sans Unicode" charset="0"/>
              <a:cs typeface="Lucida Sans Unicode" charset="0"/>
            </a:endParaRPr>
          </a:p>
        </p:txBody>
      </p:sp>
      <p:sp>
        <p:nvSpPr>
          <p:cNvPr id="3" name="TextBox 2"/>
          <p:cNvSpPr txBox="1"/>
          <p:nvPr/>
        </p:nvSpPr>
        <p:spPr>
          <a:xfrm>
            <a:off x="3048000" y="4038600"/>
            <a:ext cx="3236784" cy="584775"/>
          </a:xfrm>
          <a:prstGeom prst="rect">
            <a:avLst/>
          </a:prstGeom>
          <a:noFill/>
        </p:spPr>
        <p:txBody>
          <a:bodyPr wrap="none" rtlCol="0">
            <a:spAutoFit/>
          </a:bodyPr>
          <a:lstStyle/>
          <a:p>
            <a:r>
              <a:rPr lang="en-GB" sz="3200" dirty="0" smtClean="0"/>
              <a:t>Florence </a:t>
            </a:r>
            <a:r>
              <a:rPr lang="en-GB" sz="3200" dirty="0" err="1" smtClean="0"/>
              <a:t>d’Alché</a:t>
            </a:r>
            <a:endParaRPr lang="en-GB" sz="3200" dirty="0"/>
          </a:p>
        </p:txBody>
      </p:sp>
      <p:sp>
        <p:nvSpPr>
          <p:cNvPr id="4" name="Footer Placeholder 3"/>
          <p:cNvSpPr>
            <a:spLocks noGrp="1"/>
          </p:cNvSpPr>
          <p:nvPr>
            <p:ph type="ftr" sz="quarter" idx="10"/>
          </p:nvPr>
        </p:nvSpPr>
        <p:spPr/>
        <p:txBody>
          <a:bodyPr/>
          <a:lstStyle/>
          <a:p>
            <a:r>
              <a:rPr lang="en-GB" smtClean="0"/>
              <a:t>PASCAL2 Overview</a:t>
            </a:r>
            <a:endParaRPr lang="en-GB"/>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smtClean="0"/>
              <a:t>PASCAL2 Overview</a:t>
            </a:r>
            <a:endParaRPr lang="en-GB" dirty="0"/>
          </a:p>
        </p:txBody>
      </p:sp>
      <p:sp>
        <p:nvSpPr>
          <p:cNvPr id="11266" name="Rectangle 2"/>
          <p:cNvSpPr>
            <a:spLocks noGrp="1" noChangeArrowheads="1"/>
          </p:cNvSpPr>
          <p:nvPr>
            <p:ph type="title" idx="4294967295"/>
          </p:nvPr>
        </p:nvSpPr>
        <p:spPr>
          <a:xfrm>
            <a:off x="3276600" y="152400"/>
            <a:ext cx="5867400" cy="990600"/>
          </a:xfrm>
        </p:spPr>
        <p:txBody>
          <a:bodyPr/>
          <a:lstStyle/>
          <a:p>
            <a:r>
              <a:rPr lang="en-US" dirty="0" smtClean="0"/>
              <a:t>Liaison </a:t>
            </a:r>
            <a:r>
              <a:rPr lang="en-US" dirty="0" err="1" smtClean="0"/>
              <a:t>programme</a:t>
            </a:r>
            <a:endParaRPr lang="en-US" dirty="0"/>
          </a:p>
        </p:txBody>
      </p:sp>
      <p:sp>
        <p:nvSpPr>
          <p:cNvPr id="5" name="ZoneTexte 4"/>
          <p:cNvSpPr txBox="1"/>
          <p:nvPr/>
        </p:nvSpPr>
        <p:spPr>
          <a:xfrm>
            <a:off x="1828800" y="3733800"/>
            <a:ext cx="184666" cy="338554"/>
          </a:xfrm>
          <a:prstGeom prst="rect">
            <a:avLst/>
          </a:prstGeom>
          <a:noFill/>
        </p:spPr>
        <p:txBody>
          <a:bodyPr wrap="none" rtlCol="0">
            <a:spAutoFit/>
          </a:bodyPr>
          <a:lstStyle/>
          <a:p>
            <a:endParaRPr lang="fr-FR" dirty="0"/>
          </a:p>
        </p:txBody>
      </p:sp>
      <p:sp>
        <p:nvSpPr>
          <p:cNvPr id="7" name="ZoneTexte 6"/>
          <p:cNvSpPr txBox="1"/>
          <p:nvPr/>
        </p:nvSpPr>
        <p:spPr>
          <a:xfrm>
            <a:off x="59462" y="1752600"/>
            <a:ext cx="9084538" cy="4524315"/>
          </a:xfrm>
          <a:prstGeom prst="rect">
            <a:avLst/>
          </a:prstGeom>
          <a:noFill/>
        </p:spPr>
        <p:txBody>
          <a:bodyPr wrap="none" rtlCol="0">
            <a:spAutoFit/>
          </a:bodyPr>
          <a:lstStyle/>
          <a:p>
            <a:r>
              <a:rPr lang="fr-FR" sz="2400" dirty="0" smtClean="0"/>
              <a:t>Budget : 5000 euros</a:t>
            </a:r>
          </a:p>
          <a:p>
            <a:endParaRPr lang="fr-FR" sz="2400" dirty="0" smtClean="0"/>
          </a:p>
          <a:p>
            <a:r>
              <a:rPr lang="fr-FR" sz="2400" dirty="0" smtClean="0"/>
              <a:t>Actions </a:t>
            </a:r>
            <a:r>
              <a:rPr lang="fr-FR" sz="2400" dirty="0" err="1" smtClean="0"/>
              <a:t>related</a:t>
            </a:r>
            <a:r>
              <a:rPr lang="fr-FR" sz="2400" dirty="0" smtClean="0"/>
              <a:t> to Cognitive Science and </a:t>
            </a:r>
            <a:r>
              <a:rPr lang="fr-FR" sz="2400" dirty="0" err="1" smtClean="0"/>
              <a:t>Robotics</a:t>
            </a:r>
            <a:r>
              <a:rPr lang="fr-FR" sz="2400" dirty="0" smtClean="0"/>
              <a:t> </a:t>
            </a:r>
            <a:r>
              <a:rPr lang="fr-FR" sz="2400" dirty="0" err="1" smtClean="0"/>
              <a:t>community</a:t>
            </a:r>
            <a:endParaRPr lang="fr-FR" sz="2400" dirty="0" smtClean="0"/>
          </a:p>
          <a:p>
            <a:endParaRPr lang="fr-FR" dirty="0" smtClean="0"/>
          </a:p>
          <a:p>
            <a:r>
              <a:rPr lang="fr-FR" sz="1800" dirty="0" smtClean="0"/>
              <a:t>	</a:t>
            </a:r>
            <a:r>
              <a:rPr lang="fr-FR" sz="2000" dirty="0" smtClean="0"/>
              <a:t>- </a:t>
            </a:r>
            <a:r>
              <a:rPr lang="fr-FR" sz="2000" dirty="0" err="1" smtClean="0"/>
              <a:t>pursued</a:t>
            </a:r>
            <a:r>
              <a:rPr lang="fr-FR" sz="2000" dirty="0" smtClean="0"/>
              <a:t> the actions </a:t>
            </a:r>
            <a:r>
              <a:rPr lang="fr-FR" sz="2000" dirty="0" err="1" smtClean="0"/>
              <a:t>with</a:t>
            </a:r>
            <a:r>
              <a:rPr lang="fr-FR" sz="2000" dirty="0" smtClean="0"/>
              <a:t> EUCOGIII : </a:t>
            </a:r>
            <a:r>
              <a:rPr lang="fr-FR" sz="2000" dirty="0" err="1" smtClean="0"/>
              <a:t>special</a:t>
            </a:r>
            <a:r>
              <a:rPr lang="fr-FR" sz="2000" dirty="0" smtClean="0"/>
              <a:t> session </a:t>
            </a:r>
            <a:r>
              <a:rPr lang="fr-FR" sz="2000" dirty="0" err="1" smtClean="0"/>
              <a:t>with</a:t>
            </a:r>
            <a:r>
              <a:rPr lang="fr-FR" sz="2000" dirty="0" smtClean="0"/>
              <a:t> PASCAL2</a:t>
            </a:r>
          </a:p>
          <a:p>
            <a:r>
              <a:rPr lang="fr-FR" sz="2000" dirty="0" smtClean="0"/>
              <a:t>At the </a:t>
            </a:r>
            <a:r>
              <a:rPr lang="en-GB" sz="2000" dirty="0" smtClean="0">
                <a:hlinkClick r:id="rId2"/>
              </a:rPr>
              <a:t>3rd EUCOGIII members conference</a:t>
            </a:r>
            <a:r>
              <a:rPr lang="fr-FR" sz="2000" dirty="0" smtClean="0"/>
              <a:t>, Ap</a:t>
            </a:r>
            <a:r>
              <a:rPr lang="fr-FR" sz="2000" dirty="0" err="1" smtClean="0"/>
              <a:t>ril</a:t>
            </a:r>
            <a:r>
              <a:rPr lang="fr-FR" sz="2000" dirty="0" smtClean="0"/>
              <a:t> 10-11, 2013 </a:t>
            </a:r>
            <a:r>
              <a:rPr lang="fr-FR" sz="2000" dirty="0" err="1" smtClean="0"/>
              <a:t>at</a:t>
            </a:r>
            <a:r>
              <a:rPr lang="fr-FR" sz="2000" dirty="0" smtClean="0"/>
              <a:t> Palma, </a:t>
            </a:r>
          </a:p>
          <a:p>
            <a:r>
              <a:rPr lang="fr-FR" sz="2000" dirty="0" smtClean="0"/>
              <a:t>i</a:t>
            </a:r>
            <a:r>
              <a:rPr lang="fr-FR" sz="2000" dirty="0" err="1" smtClean="0"/>
              <a:t>mportant</a:t>
            </a:r>
            <a:r>
              <a:rPr lang="fr-FR" sz="2000" dirty="0" smtClean="0"/>
              <a:t> </a:t>
            </a:r>
            <a:r>
              <a:rPr lang="fr-FR" sz="2000" dirty="0" err="1" smtClean="0"/>
              <a:t>delegation</a:t>
            </a:r>
            <a:r>
              <a:rPr lang="fr-FR" sz="2000" dirty="0" smtClean="0"/>
              <a:t> of PASCAL2 </a:t>
            </a:r>
            <a:r>
              <a:rPr lang="fr-FR" sz="2000" dirty="0" err="1" smtClean="0"/>
              <a:t>researchers</a:t>
            </a:r>
            <a:r>
              <a:rPr lang="fr-FR" sz="2000" dirty="0" smtClean="0"/>
              <a:t> – Jan Peters (Pascal2)</a:t>
            </a:r>
          </a:p>
          <a:p>
            <a:r>
              <a:rPr lang="fr-FR" sz="2000" dirty="0" smtClean="0"/>
              <a:t> </a:t>
            </a:r>
            <a:r>
              <a:rPr lang="fr-FR" sz="2000" dirty="0" err="1" smtClean="0"/>
              <a:t>invited</a:t>
            </a:r>
            <a:r>
              <a:rPr lang="fr-FR" sz="2000" dirty="0" smtClean="0"/>
              <a:t> speaker:</a:t>
            </a:r>
          </a:p>
          <a:p>
            <a:endParaRPr lang="fr-FR" sz="2000" dirty="0" smtClean="0"/>
          </a:p>
          <a:p>
            <a:endParaRPr lang="fr-FR" sz="2000" dirty="0" smtClean="0"/>
          </a:p>
          <a:p>
            <a:r>
              <a:rPr lang="fr-FR" sz="2000" dirty="0" smtClean="0"/>
              <a:t>	- </a:t>
            </a:r>
            <a:r>
              <a:rPr lang="en-GB" sz="2000" dirty="0" smtClean="0"/>
              <a:t>Workshop: Beyond Robot Grasping - Modern Approaches for</a:t>
            </a:r>
          </a:p>
          <a:p>
            <a:r>
              <a:rPr lang="en-GB" sz="2000" dirty="0" smtClean="0"/>
              <a:t> Learning Dynamic Manipulation organized in </a:t>
            </a:r>
            <a:r>
              <a:rPr lang="en-GB" sz="2000" dirty="0" err="1" smtClean="0"/>
              <a:t>Vilamoura</a:t>
            </a:r>
            <a:r>
              <a:rPr lang="en-GB" sz="2000" dirty="0" smtClean="0"/>
              <a:t>, Portugal by </a:t>
            </a:r>
            <a:r>
              <a:rPr lang="en-GB" sz="2000" dirty="0" err="1" smtClean="0"/>
              <a:t>Heni</a:t>
            </a:r>
            <a:endParaRPr lang="en-GB" sz="2000" dirty="0" smtClean="0"/>
          </a:p>
          <a:p>
            <a:r>
              <a:rPr lang="en-GB" sz="2000" dirty="0" smtClean="0"/>
              <a:t> Ben </a:t>
            </a:r>
            <a:r>
              <a:rPr lang="en-GB" sz="2000" dirty="0" err="1" smtClean="0"/>
              <a:t>Amor,Ashutosh</a:t>
            </a:r>
            <a:r>
              <a:rPr lang="en-GB" sz="2000" dirty="0" smtClean="0"/>
              <a:t> </a:t>
            </a:r>
            <a:r>
              <a:rPr lang="en-GB" sz="2000" dirty="0" err="1" smtClean="0"/>
              <a:t>Saxema</a:t>
            </a:r>
            <a:r>
              <a:rPr lang="en-GB" sz="2000" dirty="0" smtClean="0"/>
              <a:t>, Oliver </a:t>
            </a:r>
            <a:r>
              <a:rPr lang="en-GB" sz="2000" dirty="0" err="1" smtClean="0"/>
              <a:t>Kroemer</a:t>
            </a:r>
            <a:r>
              <a:rPr lang="en-GB" sz="2000" dirty="0" smtClean="0"/>
              <a:t> and Jan Peters (Pascal2) jointly</a:t>
            </a:r>
          </a:p>
          <a:p>
            <a:r>
              <a:rPr lang="en-GB" sz="2000" dirty="0" smtClean="0"/>
              <a:t> to the international conference IROS 2012 (Workshop programme)</a:t>
            </a:r>
            <a:endParaRPr lang="fr-FR" sz="2000" dirty="0"/>
          </a:p>
        </p:txBody>
      </p:sp>
    </p:spTree>
    <p:extLst>
      <p:ext uri="{BB962C8B-B14F-4D97-AF65-F5344CB8AC3E}">
        <p14:creationId xmlns:p14="http://schemas.microsoft.com/office/powerpoint/2010/main" val="19422325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GB" smtClean="0"/>
              <a:t>PASCAL2 Overview</a:t>
            </a:r>
            <a:endParaRPr lang="en-GB" dirty="0"/>
          </a:p>
        </p:txBody>
      </p:sp>
      <p:sp>
        <p:nvSpPr>
          <p:cNvPr id="11266" name="Rectangle 2"/>
          <p:cNvSpPr>
            <a:spLocks noGrp="1" noChangeArrowheads="1"/>
          </p:cNvSpPr>
          <p:nvPr>
            <p:ph type="title" idx="4294967295"/>
          </p:nvPr>
        </p:nvSpPr>
        <p:spPr>
          <a:xfrm>
            <a:off x="3276600" y="152400"/>
            <a:ext cx="5867400" cy="990600"/>
          </a:xfrm>
        </p:spPr>
        <p:txBody>
          <a:bodyPr/>
          <a:lstStyle/>
          <a:p>
            <a:r>
              <a:rPr lang="en-US" dirty="0" smtClean="0"/>
              <a:t>Liaison </a:t>
            </a:r>
            <a:r>
              <a:rPr lang="en-US" dirty="0" err="1" smtClean="0"/>
              <a:t>programme</a:t>
            </a:r>
            <a:endParaRPr lang="en-US" dirty="0"/>
          </a:p>
        </p:txBody>
      </p:sp>
      <p:sp>
        <p:nvSpPr>
          <p:cNvPr id="5" name="ZoneTexte 4"/>
          <p:cNvSpPr txBox="1"/>
          <p:nvPr/>
        </p:nvSpPr>
        <p:spPr>
          <a:xfrm>
            <a:off x="1828800" y="3733800"/>
            <a:ext cx="184666" cy="338554"/>
          </a:xfrm>
          <a:prstGeom prst="rect">
            <a:avLst/>
          </a:prstGeom>
          <a:noFill/>
        </p:spPr>
        <p:txBody>
          <a:bodyPr wrap="none" rtlCol="0">
            <a:spAutoFit/>
          </a:bodyPr>
          <a:lstStyle/>
          <a:p>
            <a:endParaRPr lang="fr-FR" dirty="0"/>
          </a:p>
        </p:txBody>
      </p:sp>
      <p:sp>
        <p:nvSpPr>
          <p:cNvPr id="7" name="ZoneTexte 6"/>
          <p:cNvSpPr txBox="1"/>
          <p:nvPr/>
        </p:nvSpPr>
        <p:spPr>
          <a:xfrm>
            <a:off x="386449" y="1676400"/>
            <a:ext cx="8757551" cy="4339650"/>
          </a:xfrm>
          <a:prstGeom prst="rect">
            <a:avLst/>
          </a:prstGeom>
          <a:noFill/>
        </p:spPr>
        <p:txBody>
          <a:bodyPr wrap="none" rtlCol="0">
            <a:spAutoFit/>
          </a:bodyPr>
          <a:lstStyle/>
          <a:p>
            <a:r>
              <a:rPr lang="fr-FR" sz="2400" dirty="0" smtClean="0"/>
              <a:t>Actions </a:t>
            </a:r>
            <a:r>
              <a:rPr lang="fr-FR" sz="2400" dirty="0" err="1" smtClean="0"/>
              <a:t>related</a:t>
            </a:r>
            <a:r>
              <a:rPr lang="fr-FR" sz="2400" dirty="0" smtClean="0"/>
              <a:t> to </a:t>
            </a:r>
            <a:r>
              <a:rPr lang="fr-FR" sz="2400" dirty="0" err="1" smtClean="0"/>
              <a:t>other</a:t>
            </a:r>
            <a:r>
              <a:rPr lang="fr-FR" sz="2400" dirty="0" smtClean="0"/>
              <a:t> </a:t>
            </a:r>
            <a:r>
              <a:rPr lang="fr-FR" sz="2400" dirty="0" err="1" smtClean="0"/>
              <a:t>communities</a:t>
            </a:r>
            <a:endParaRPr lang="fr-FR" sz="2400" dirty="0" smtClean="0"/>
          </a:p>
          <a:p>
            <a:endParaRPr lang="fr-FR" sz="2400" dirty="0" smtClean="0"/>
          </a:p>
          <a:p>
            <a:r>
              <a:rPr lang="fr-FR" sz="2400" dirty="0" smtClean="0"/>
              <a:t>	</a:t>
            </a:r>
            <a:r>
              <a:rPr lang="fr-FR" sz="2000" b="1" i="1" dirty="0" err="1" smtClean="0">
                <a:hlinkClick r:id="rId2"/>
              </a:rPr>
              <a:t>Statistical</a:t>
            </a:r>
            <a:r>
              <a:rPr lang="fr-FR" sz="2000" b="1" i="1" dirty="0" smtClean="0">
                <a:hlinkClick r:id="rId2"/>
              </a:rPr>
              <a:t> </a:t>
            </a:r>
            <a:r>
              <a:rPr lang="fr-FR" sz="2000" b="1" i="1" dirty="0" err="1" smtClean="0">
                <a:hlinkClick r:id="rId2"/>
              </a:rPr>
              <a:t>Physics</a:t>
            </a:r>
            <a:r>
              <a:rPr lang="fr-FR" sz="2000" b="1" i="1" dirty="0" smtClean="0">
                <a:hlinkClick r:id="rId2"/>
              </a:rPr>
              <a:t> of </a:t>
            </a:r>
            <a:r>
              <a:rPr lang="fr-FR" sz="2000" b="1" i="1" dirty="0" err="1" smtClean="0">
                <a:hlinkClick r:id="rId2"/>
              </a:rPr>
              <a:t>Inference</a:t>
            </a:r>
            <a:r>
              <a:rPr lang="fr-FR" sz="2000" b="1" i="1" dirty="0" smtClean="0">
                <a:hlinkClick r:id="rId2"/>
              </a:rPr>
              <a:t> and Control </a:t>
            </a:r>
            <a:r>
              <a:rPr lang="fr-FR" sz="2000" b="1" i="1" dirty="0" err="1" smtClean="0">
                <a:hlinkClick r:id="rId2"/>
              </a:rPr>
              <a:t>Theory</a:t>
            </a:r>
            <a:endParaRPr lang="fr-FR" sz="2000" dirty="0" smtClean="0"/>
          </a:p>
          <a:p>
            <a:r>
              <a:rPr lang="fr-FR" sz="2400" dirty="0" smtClean="0"/>
              <a:t>	</a:t>
            </a:r>
            <a:r>
              <a:rPr lang="fr-FR" sz="2000" dirty="0" smtClean="0"/>
              <a:t>workshop </a:t>
            </a:r>
            <a:r>
              <a:rPr lang="fr-FR" sz="2000" dirty="0" err="1" smtClean="0"/>
              <a:t>organized</a:t>
            </a:r>
            <a:r>
              <a:rPr lang="fr-FR" sz="2000" dirty="0" smtClean="0"/>
              <a:t> in Granada (Spain), </a:t>
            </a:r>
          </a:p>
          <a:p>
            <a:r>
              <a:rPr lang="fr-FR" sz="2000" dirty="0" smtClean="0"/>
              <a:t> </a:t>
            </a:r>
            <a:r>
              <a:rPr lang="fr-FR" sz="2000" dirty="0" err="1" smtClean="0"/>
              <a:t>September</a:t>
            </a:r>
            <a:r>
              <a:rPr lang="fr-FR" sz="2000" dirty="0" smtClean="0"/>
              <a:t> 12-16, 2012 about </a:t>
            </a:r>
            <a:r>
              <a:rPr lang="fr-FR" sz="2000" dirty="0" err="1" smtClean="0"/>
              <a:t>stochastic</a:t>
            </a:r>
            <a:r>
              <a:rPr lang="fr-FR" sz="2000" dirty="0" smtClean="0"/>
              <a:t> optimal control </a:t>
            </a:r>
            <a:r>
              <a:rPr lang="fr-FR" sz="2000" dirty="0" err="1" smtClean="0"/>
              <a:t>theory</a:t>
            </a:r>
            <a:endParaRPr lang="fr-FR" sz="2000" dirty="0" smtClean="0"/>
          </a:p>
          <a:p>
            <a:r>
              <a:rPr lang="fr-FR" sz="2000" dirty="0" smtClean="0"/>
              <a:t> and </a:t>
            </a:r>
            <a:r>
              <a:rPr lang="fr-FR" sz="2000" dirty="0" err="1" smtClean="0"/>
              <a:t>its</a:t>
            </a:r>
            <a:r>
              <a:rPr lang="fr-FR" sz="2000" dirty="0" smtClean="0"/>
              <a:t> links to </a:t>
            </a:r>
            <a:r>
              <a:rPr lang="fr-FR" sz="2000" dirty="0" err="1" smtClean="0"/>
              <a:t>inference</a:t>
            </a:r>
            <a:r>
              <a:rPr lang="fr-FR" sz="2000" dirty="0" smtClean="0"/>
              <a:t>, </a:t>
            </a:r>
            <a:r>
              <a:rPr lang="fr-FR" sz="2000" dirty="0" err="1" smtClean="0"/>
              <a:t>statistical</a:t>
            </a:r>
            <a:r>
              <a:rPr lang="fr-FR" sz="2000" dirty="0" smtClean="0"/>
              <a:t> </a:t>
            </a:r>
            <a:r>
              <a:rPr lang="fr-FR" sz="2000" dirty="0" err="1" smtClean="0"/>
              <a:t>mechanics</a:t>
            </a:r>
            <a:r>
              <a:rPr lang="fr-FR" sz="2000" dirty="0" smtClean="0"/>
              <a:t> and the </a:t>
            </a:r>
            <a:r>
              <a:rPr lang="fr-FR" sz="2000" dirty="0" err="1" smtClean="0"/>
              <a:t>theory</a:t>
            </a:r>
            <a:endParaRPr lang="fr-FR" sz="2000" dirty="0" smtClean="0"/>
          </a:p>
          <a:p>
            <a:r>
              <a:rPr lang="fr-FR" sz="2000" dirty="0" smtClean="0"/>
              <a:t> of large </a:t>
            </a:r>
            <a:r>
              <a:rPr lang="fr-FR" sz="2000" dirty="0" err="1" smtClean="0"/>
              <a:t>deviations</a:t>
            </a:r>
            <a:r>
              <a:rPr lang="fr-FR" sz="2000" dirty="0" smtClean="0"/>
              <a:t>. </a:t>
            </a:r>
          </a:p>
          <a:p>
            <a:endParaRPr lang="fr-FR" sz="2000" dirty="0" smtClean="0"/>
          </a:p>
          <a:p>
            <a:r>
              <a:rPr lang="fr-FR" sz="2000" dirty="0" smtClean="0"/>
              <a:t>	</a:t>
            </a:r>
            <a:r>
              <a:rPr lang="fr-FR" sz="2000" b="1" i="1" dirty="0" err="1" smtClean="0">
                <a:hlinkClick r:id="rId3"/>
              </a:rPr>
              <a:t>Functional</a:t>
            </a:r>
            <a:r>
              <a:rPr lang="fr-FR" sz="2000" b="1" i="1" dirty="0" smtClean="0">
                <a:hlinkClick r:id="rId3"/>
              </a:rPr>
              <a:t> data </a:t>
            </a:r>
            <a:r>
              <a:rPr lang="fr-FR" sz="2000" b="1" i="1" dirty="0" err="1" smtClean="0">
                <a:hlinkClick r:id="rId3"/>
              </a:rPr>
              <a:t>analysis</a:t>
            </a:r>
            <a:r>
              <a:rPr lang="fr-FR" sz="2000" b="1" i="1" dirty="0" smtClean="0">
                <a:hlinkClick r:id="rId3"/>
              </a:rPr>
              <a:t> and </a:t>
            </a:r>
            <a:r>
              <a:rPr lang="fr-FR" sz="2000" b="1" i="1" dirty="0" err="1" smtClean="0">
                <a:hlinkClick r:id="rId3"/>
              </a:rPr>
              <a:t>operatorial</a:t>
            </a:r>
            <a:r>
              <a:rPr lang="fr-FR" sz="2000" b="1" i="1" dirty="0" smtClean="0">
                <a:hlinkClick r:id="rId3"/>
              </a:rPr>
              <a:t> </a:t>
            </a:r>
            <a:r>
              <a:rPr lang="fr-FR" sz="2000" b="1" i="1" dirty="0" err="1" smtClean="0">
                <a:hlinkClick r:id="rId3"/>
              </a:rPr>
              <a:t>statistics</a:t>
            </a:r>
            <a:endParaRPr lang="fr-FR" sz="2000" dirty="0" smtClean="0"/>
          </a:p>
          <a:p>
            <a:r>
              <a:rPr lang="en-US" sz="2000" dirty="0" smtClean="0"/>
              <a:t>workshop entitled “Object, functional and structured data: towards next </a:t>
            </a:r>
          </a:p>
          <a:p>
            <a:r>
              <a:rPr lang="en-US" sz="2000" dirty="0" smtClean="0"/>
              <a:t>generation kernel-based methods”, organized jointly to ICML 2012, June 30 </a:t>
            </a:r>
          </a:p>
          <a:p>
            <a:r>
              <a:rPr lang="en-US" sz="2000" dirty="0" smtClean="0"/>
              <a:t>in Edinburgh (UK)</a:t>
            </a:r>
            <a:r>
              <a:rPr lang="fr-FR" sz="2000" dirty="0" smtClean="0"/>
              <a:t>: </a:t>
            </a:r>
            <a:r>
              <a:rPr lang="en-US" sz="2000" dirty="0" smtClean="0"/>
              <a:t>community of functional data analysis and </a:t>
            </a:r>
            <a:r>
              <a:rPr lang="en-US" sz="2000" dirty="0" err="1" smtClean="0"/>
              <a:t>operatorial</a:t>
            </a:r>
            <a:r>
              <a:rPr lang="en-US" sz="2000" dirty="0" smtClean="0"/>
              <a:t> </a:t>
            </a:r>
          </a:p>
          <a:p>
            <a:r>
              <a:rPr lang="en-US" sz="2000" dirty="0" smtClean="0"/>
              <a:t>statistics and those of kernel-based methods. </a:t>
            </a:r>
            <a:endParaRPr lang="fr-FR" sz="2000" dirty="0" smtClean="0"/>
          </a:p>
        </p:txBody>
      </p:sp>
    </p:spTree>
    <p:extLst>
      <p:ext uri="{BB962C8B-B14F-4D97-AF65-F5344CB8AC3E}">
        <p14:creationId xmlns:p14="http://schemas.microsoft.com/office/powerpoint/2010/main" val="1043728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eaLnBrk="1" hangingPunct="1"/>
            <a:r>
              <a:rPr lang="en-US" dirty="0" smtClean="0"/>
              <a:t>Challenge </a:t>
            </a:r>
            <a:r>
              <a:rPr lang="en-US" dirty="0" err="1" smtClean="0"/>
              <a:t>Programme</a:t>
            </a:r>
            <a:endParaRPr lang="en-US" dirty="0" smtClean="0"/>
          </a:p>
        </p:txBody>
      </p:sp>
      <p:sp>
        <p:nvSpPr>
          <p:cNvPr id="8195" name="Rectangle 3"/>
          <p:cNvSpPr>
            <a:spLocks noGrp="1" noChangeArrowheads="1"/>
          </p:cNvSpPr>
          <p:nvPr>
            <p:ph type="subTitle" idx="1"/>
          </p:nvPr>
        </p:nvSpPr>
        <p:spPr/>
        <p:txBody>
          <a:bodyPr/>
          <a:lstStyle/>
          <a:p>
            <a:pPr eaLnBrk="1" hangingPunct="1">
              <a:buFont typeface="Wingdings" charset="2"/>
              <a:buNone/>
            </a:pPr>
            <a:r>
              <a:rPr lang="en-GB" dirty="0" smtClean="0"/>
              <a:t>See separate presentation</a:t>
            </a:r>
            <a:endParaRPr lang="sl-SI" dirty="0" smtClean="0"/>
          </a:p>
        </p:txBody>
      </p:sp>
      <p:sp>
        <p:nvSpPr>
          <p:cNvPr id="4" name="Footer Placeholder 3"/>
          <p:cNvSpPr>
            <a:spLocks noGrp="1"/>
          </p:cNvSpPr>
          <p:nvPr>
            <p:ph type="ftr" sz="quarter" idx="3"/>
          </p:nvPr>
        </p:nvSpPr>
        <p:spPr/>
        <p:txBody>
          <a:bodyPr/>
          <a:lstStyle/>
          <a:p>
            <a:r>
              <a:rPr lang="en-GB" smtClean="0"/>
              <a:t>PASCAL2 Overview</a:t>
            </a:r>
            <a:endParaRPr lang="en-GB"/>
          </a:p>
        </p:txBody>
      </p:sp>
    </p:spTree>
    <p:extLst>
      <p:ext uri="{BB962C8B-B14F-4D97-AF65-F5344CB8AC3E}">
        <p14:creationId xmlns:p14="http://schemas.microsoft.com/office/powerpoint/2010/main" val="42184838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fr-FR" sz="3200" dirty="0" smtClean="0">
                <a:solidFill>
                  <a:schemeClr val="tx1"/>
                </a:solidFill>
              </a:rPr>
              <a:t>Curriculum </a:t>
            </a:r>
            <a:r>
              <a:rPr lang="fr-FR" sz="3200" dirty="0" err="1" smtClean="0">
                <a:solidFill>
                  <a:schemeClr val="tx1"/>
                </a:solidFill>
              </a:rPr>
              <a:t>development</a:t>
            </a:r>
            <a:r>
              <a:rPr lang="fr-FR" sz="3200" dirty="0" smtClean="0">
                <a:solidFill>
                  <a:schemeClr val="tx1"/>
                </a:solidFill>
              </a:rPr>
              <a:t> programme report</a:t>
            </a:r>
            <a:r>
              <a:rPr lang="fr-FR" sz="3200" dirty="0" smtClean="0">
                <a:solidFill>
                  <a:srgbClr val="FF0000"/>
                </a:solidFill>
              </a:rPr>
              <a:t/>
            </a:r>
            <a:br>
              <a:rPr lang="fr-FR" sz="3200" dirty="0" smtClean="0">
                <a:solidFill>
                  <a:srgbClr val="FF0000"/>
                </a:solidFill>
              </a:rPr>
            </a:br>
            <a:endParaRPr lang="fr-FR" sz="3200" dirty="0" smtClean="0">
              <a:solidFill>
                <a:srgbClr val="FF0000"/>
              </a:solidFill>
            </a:endParaRPr>
          </a:p>
        </p:txBody>
      </p:sp>
      <p:sp>
        <p:nvSpPr>
          <p:cNvPr id="2051" name="Rectangle 3"/>
          <p:cNvSpPr>
            <a:spLocks noGrp="1" noChangeArrowheads="1"/>
          </p:cNvSpPr>
          <p:nvPr>
            <p:ph type="subTitle" idx="1"/>
          </p:nvPr>
        </p:nvSpPr>
        <p:spPr/>
        <p:txBody>
          <a:bodyPr/>
          <a:lstStyle/>
          <a:p>
            <a:r>
              <a:rPr lang="fr-FR" sz="2400" smtClean="0"/>
              <a:t>Colin de la Higuera and </a:t>
            </a:r>
          </a:p>
          <a:p>
            <a:r>
              <a:rPr lang="fr-FR" sz="2400" smtClean="0"/>
              <a:t>José Balc</a:t>
            </a:r>
            <a:r>
              <a:rPr lang="fr-FR" sz="2400" smtClean="0">
                <a:ea typeface="Verdana" pitchFamily="34" charset="0"/>
                <a:cs typeface="Verdana" pitchFamily="34" charset="0"/>
              </a:rPr>
              <a:t>á</a:t>
            </a:r>
            <a:r>
              <a:rPr lang="fr-FR" sz="2400" smtClean="0"/>
              <a:t>zar</a:t>
            </a:r>
          </a:p>
        </p:txBody>
      </p:sp>
      <p:pic>
        <p:nvPicPr>
          <p:cNvPr id="2052" name="Picture 4"/>
          <p:cNvPicPr>
            <a:picLocks noChangeAspect="1" noChangeArrowheads="1"/>
          </p:cNvPicPr>
          <p:nvPr/>
        </p:nvPicPr>
        <p:blipFill>
          <a:blip r:embed="rId2" cstate="print"/>
          <a:srcRect/>
          <a:stretch>
            <a:fillRect/>
          </a:stretch>
        </p:blipFill>
        <p:spPr bwMode="auto">
          <a:xfrm>
            <a:off x="0" y="0"/>
            <a:ext cx="4284663" cy="1751013"/>
          </a:xfrm>
          <a:prstGeom prst="rect">
            <a:avLst/>
          </a:prstGeom>
          <a:noFill/>
          <a:ln w="9525">
            <a:noFill/>
            <a:round/>
            <a:headEnd/>
            <a:tailEnd/>
          </a:ln>
        </p:spPr>
      </p:pic>
      <p:sp>
        <p:nvSpPr>
          <p:cNvPr id="5" name="Footer Placeholder 4"/>
          <p:cNvSpPr>
            <a:spLocks noGrp="1"/>
          </p:cNvSpPr>
          <p:nvPr>
            <p:ph type="ftr" sz="quarter" idx="3"/>
          </p:nvPr>
        </p:nvSpPr>
        <p:spPr/>
        <p:txBody>
          <a:bodyPr/>
          <a:lstStyle/>
          <a:p>
            <a:r>
              <a:rPr lang="en-GB" smtClean="0"/>
              <a:t>PASCAL2 Overview</a:t>
            </a:r>
            <a:endParaRPr lang="en-GB"/>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Título"/>
          <p:cNvSpPr txBox="1">
            <a:spLocks noGrp="1"/>
          </p:cNvSpPr>
          <p:nvPr>
            <p:ph type="title"/>
          </p:nvPr>
        </p:nvSpPr>
        <p:spPr/>
        <p:txBody>
          <a:bodyPr/>
          <a:lstStyle/>
          <a:p>
            <a:pPr lvl="0"/>
            <a:r>
              <a:rPr lang="en-GB"/>
              <a:t>TML </a:t>
            </a:r>
            <a:r>
              <a:rPr lang="en-GB" smtClean="0"/>
              <a:t>2012</a:t>
            </a:r>
            <a:endParaRPr lang="en-GB"/>
          </a:p>
        </p:txBody>
      </p:sp>
      <p:sp>
        <p:nvSpPr>
          <p:cNvPr id="3" name="5 Marcador de contenido"/>
          <p:cNvSpPr txBox="1">
            <a:spLocks noGrp="1"/>
          </p:cNvSpPr>
          <p:nvPr>
            <p:ph idx="1"/>
          </p:nvPr>
        </p:nvSpPr>
        <p:spPr/>
        <p:txBody>
          <a:bodyPr/>
          <a:lstStyle/>
          <a:p>
            <a:pPr lvl="0"/>
            <a:r>
              <a:rPr lang="en-GB" dirty="0"/>
              <a:t>Second Workshop on “Teaching Machine Learning”</a:t>
            </a:r>
          </a:p>
          <a:p>
            <a:pPr lvl="1"/>
            <a:r>
              <a:rPr lang="en-GB" dirty="0"/>
              <a:t>Held in Edinburgh, on June </a:t>
            </a:r>
            <a:r>
              <a:rPr lang="en-GB" dirty="0" smtClean="0"/>
              <a:t>30</a:t>
            </a:r>
            <a:r>
              <a:rPr lang="en-GB" baseline="30000" dirty="0" smtClean="0"/>
              <a:t>th</a:t>
            </a:r>
            <a:r>
              <a:rPr lang="en-GB" dirty="0"/>
              <a:t> </a:t>
            </a:r>
            <a:r>
              <a:rPr lang="en-GB" dirty="0" smtClean="0"/>
              <a:t>2012, </a:t>
            </a:r>
            <a:r>
              <a:rPr lang="en-GB" dirty="0"/>
              <a:t>during ICML </a:t>
            </a:r>
          </a:p>
          <a:p>
            <a:pPr lvl="1"/>
            <a:r>
              <a:rPr lang="en-GB" dirty="0"/>
              <a:t>40+ participants</a:t>
            </a:r>
          </a:p>
          <a:p>
            <a:pPr lvl="1"/>
            <a:r>
              <a:rPr lang="en-GB" dirty="0"/>
              <a:t>Organisers: </a:t>
            </a:r>
            <a:r>
              <a:rPr lang="fr-FR" dirty="0"/>
              <a:t>Kurt </a:t>
            </a:r>
            <a:r>
              <a:rPr lang="fr-FR" dirty="0" err="1"/>
              <a:t>Driessens</a:t>
            </a:r>
            <a:r>
              <a:rPr lang="fr-FR" dirty="0"/>
              <a:t>, Elisa </a:t>
            </a:r>
            <a:r>
              <a:rPr lang="fr-FR" dirty="0" err="1"/>
              <a:t>Fromont</a:t>
            </a:r>
            <a:endParaRPr lang="en-GB" dirty="0"/>
          </a:p>
          <a:p>
            <a:pPr lvl="1"/>
            <a:r>
              <a:rPr lang="en-GB" dirty="0"/>
              <a:t>Agreement that Machine Learning is becoming a core topic in many universities, specifically hard to teach, and therefore useful to run this type of event.</a:t>
            </a:r>
          </a:p>
          <a:p>
            <a:pPr lvl="1"/>
            <a:r>
              <a:rPr lang="fr-FR" dirty="0">
                <a:hlinkClick r:id="rId2"/>
              </a:rPr>
              <a:t>http://swarmlab.unimaas.nl/TeachingML/</a:t>
            </a:r>
            <a:r>
              <a:rPr lang="fr-FR" dirty="0"/>
              <a:t> </a:t>
            </a:r>
            <a:endParaRPr lang="en-GB" dirty="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2424096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Título"/>
          <p:cNvSpPr txBox="1">
            <a:spLocks noGrp="1"/>
          </p:cNvSpPr>
          <p:nvPr>
            <p:ph type="title"/>
          </p:nvPr>
        </p:nvSpPr>
        <p:spPr/>
        <p:txBody>
          <a:bodyPr/>
          <a:lstStyle/>
          <a:p>
            <a:pPr lvl="0"/>
            <a:r>
              <a:rPr lang="en-GB"/>
              <a:t>Ghana-PASCAL cooperation</a:t>
            </a:r>
          </a:p>
        </p:txBody>
      </p:sp>
      <p:sp>
        <p:nvSpPr>
          <p:cNvPr id="3" name="5 Marcador de contenido"/>
          <p:cNvSpPr txBox="1">
            <a:spLocks noGrp="1"/>
          </p:cNvSpPr>
          <p:nvPr>
            <p:ph idx="1"/>
          </p:nvPr>
        </p:nvSpPr>
        <p:spPr/>
        <p:txBody>
          <a:bodyPr/>
          <a:lstStyle/>
          <a:p>
            <a:pPr marL="0" lvl="0" indent="0">
              <a:buNone/>
            </a:pPr>
            <a:endParaRPr lang="en-GB"/>
          </a:p>
          <a:p>
            <a:pPr lvl="0"/>
            <a:r>
              <a:rPr lang="en-GB"/>
              <a:t>Ghana follow-up jointly funded via CDP and External Visitors programmes</a:t>
            </a:r>
          </a:p>
          <a:p>
            <a:pPr lvl="1"/>
            <a:r>
              <a:rPr lang="en-GB"/>
              <a:t>One Ghana student visited twice JLB at BCN</a:t>
            </a:r>
          </a:p>
          <a:p>
            <a:pPr lvl="1"/>
            <a:r>
              <a:rPr lang="en-GB"/>
              <a:t>JLB visited Accra twice</a:t>
            </a:r>
          </a:p>
          <a:p>
            <a:pPr lvl="0"/>
            <a:r>
              <a:rPr lang="en-GB"/>
              <a:t>Result: articles submitted</a:t>
            </a:r>
          </a:p>
        </p:txBody>
      </p:sp>
      <p:sp>
        <p:nvSpPr>
          <p:cNvPr id="4" name="3 Marcador de pie de página"/>
          <p:cNvSpPr txBox="1"/>
          <p:nvPr/>
        </p:nvSpPr>
        <p:spPr>
          <a:xfrm>
            <a:off x="457200" y="6476996"/>
            <a:ext cx="6476996" cy="228600"/>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000" b="0" i="0" u="none" strike="noStrike" kern="1200" cap="none" spc="0" baseline="0">
                <a:solidFill>
                  <a:srgbClr val="000000"/>
                </a:solidFill>
                <a:uFillTx/>
                <a:latin typeface="Verdana"/>
              </a:rPr>
              <a:t>PASCAL2 fifth Year Review</a:t>
            </a:r>
          </a:p>
        </p:txBody>
      </p:sp>
      <p:sp>
        <p:nvSpPr>
          <p:cNvPr id="5" name="Footer Placeholder 4"/>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4211968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en-GB"/>
              <a:t>Ghana: lessons learnt</a:t>
            </a:r>
          </a:p>
        </p:txBody>
      </p:sp>
      <p:sp>
        <p:nvSpPr>
          <p:cNvPr id="3" name="Espace réservé du contenu 2"/>
          <p:cNvSpPr txBox="1">
            <a:spLocks noGrp="1"/>
          </p:cNvSpPr>
          <p:nvPr>
            <p:ph idx="1"/>
          </p:nvPr>
        </p:nvSpPr>
        <p:spPr/>
        <p:txBody>
          <a:bodyPr/>
          <a:lstStyle/>
          <a:p>
            <a:pPr lvl="0"/>
            <a:r>
              <a:rPr lang="en-GB"/>
              <a:t>Workshops, bootcamp, etc were a success</a:t>
            </a:r>
          </a:p>
          <a:p>
            <a:pPr lvl="1"/>
            <a:r>
              <a:rPr lang="en-GB"/>
              <a:t>Large participation</a:t>
            </a:r>
          </a:p>
          <a:p>
            <a:pPr lvl="1"/>
            <a:r>
              <a:rPr lang="en-GB"/>
              <a:t>Impact (local) (press coverage, institutions)</a:t>
            </a:r>
          </a:p>
          <a:p>
            <a:pPr lvl="0"/>
            <a:r>
              <a:rPr lang="en-GB"/>
              <a:t>Key difficulties identified</a:t>
            </a:r>
          </a:p>
          <a:p>
            <a:pPr lvl="1"/>
            <a:r>
              <a:rPr lang="en-GB"/>
              <a:t>Local motivation is essential: the need must be felt: research –at international level- is a very demanding activity</a:t>
            </a:r>
          </a:p>
          <a:p>
            <a:pPr lvl="1"/>
            <a:r>
              <a:rPr lang="en-GB"/>
              <a:t>Local support is essential: local government (academia, business) have to support specifically with long term commitment</a:t>
            </a:r>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extLst>
      <p:ext uri="{BB962C8B-B14F-4D97-AF65-F5344CB8AC3E}">
        <p14:creationId xmlns:p14="http://schemas.microsoft.com/office/powerpoint/2010/main" val="3516253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fr-FR" sz="3200" dirty="0" err="1" smtClean="0">
                <a:solidFill>
                  <a:schemeClr val="tx1"/>
                </a:solidFill>
              </a:rPr>
              <a:t>Internal</a:t>
            </a:r>
            <a:r>
              <a:rPr lang="fr-FR" sz="3200" dirty="0" smtClean="0">
                <a:solidFill>
                  <a:schemeClr val="tx1"/>
                </a:solidFill>
              </a:rPr>
              <a:t> </a:t>
            </a:r>
            <a:r>
              <a:rPr lang="fr-FR" sz="3200" dirty="0" err="1" smtClean="0">
                <a:solidFill>
                  <a:schemeClr val="tx1"/>
                </a:solidFill>
              </a:rPr>
              <a:t>Visiting</a:t>
            </a:r>
            <a:r>
              <a:rPr lang="fr-FR" sz="3200" dirty="0" smtClean="0">
                <a:solidFill>
                  <a:srgbClr val="FF0000"/>
                </a:solidFill>
              </a:rPr>
              <a:t/>
            </a:r>
            <a:br>
              <a:rPr lang="fr-FR" sz="3200" dirty="0" smtClean="0">
                <a:solidFill>
                  <a:srgbClr val="FF0000"/>
                </a:solidFill>
              </a:rPr>
            </a:br>
            <a:endParaRPr lang="fr-FR" sz="3200" dirty="0" smtClean="0">
              <a:solidFill>
                <a:srgbClr val="FF0000"/>
              </a:solidFill>
            </a:endParaRPr>
          </a:p>
        </p:txBody>
      </p:sp>
      <p:sp>
        <p:nvSpPr>
          <p:cNvPr id="2051" name="Rectangle 3"/>
          <p:cNvSpPr>
            <a:spLocks noGrp="1" noChangeArrowheads="1"/>
          </p:cNvSpPr>
          <p:nvPr>
            <p:ph type="subTitle" idx="1"/>
          </p:nvPr>
        </p:nvSpPr>
        <p:spPr/>
        <p:txBody>
          <a:bodyPr/>
          <a:lstStyle/>
          <a:p>
            <a:r>
              <a:rPr lang="fr-FR" sz="2400" dirty="0" smtClean="0"/>
              <a:t>Claudio Gentile</a:t>
            </a:r>
          </a:p>
        </p:txBody>
      </p:sp>
      <p:pic>
        <p:nvPicPr>
          <p:cNvPr id="2052" name="Picture 4"/>
          <p:cNvPicPr>
            <a:picLocks noChangeAspect="1" noChangeArrowheads="1"/>
          </p:cNvPicPr>
          <p:nvPr/>
        </p:nvPicPr>
        <p:blipFill>
          <a:blip r:embed="rId2" cstate="print"/>
          <a:srcRect/>
          <a:stretch>
            <a:fillRect/>
          </a:stretch>
        </p:blipFill>
        <p:spPr bwMode="auto">
          <a:xfrm>
            <a:off x="0" y="0"/>
            <a:ext cx="4284663" cy="1751013"/>
          </a:xfrm>
          <a:prstGeom prst="rect">
            <a:avLst/>
          </a:prstGeom>
          <a:noFill/>
          <a:ln w="9525">
            <a:noFill/>
            <a:round/>
            <a:headEnd/>
            <a:tailEnd/>
          </a:ln>
        </p:spPr>
      </p:pic>
      <p:sp>
        <p:nvSpPr>
          <p:cNvPr id="5" name="Footer Placeholder 4"/>
          <p:cNvSpPr>
            <a:spLocks noGrp="1"/>
          </p:cNvSpPr>
          <p:nvPr>
            <p:ph type="ftr" sz="quarter" idx="3"/>
          </p:nvPr>
        </p:nvSpPr>
        <p:spPr/>
        <p:txBody>
          <a:bodyPr/>
          <a:lstStyle/>
          <a:p>
            <a:r>
              <a:rPr lang="en-GB" smtClean="0"/>
              <a:t>PASCAL2 Overview</a:t>
            </a:r>
            <a:endParaRPr lang="en-GB"/>
          </a:p>
        </p:txBody>
      </p:sp>
    </p:spTree>
    <p:extLst>
      <p:ext uri="{BB962C8B-B14F-4D97-AF65-F5344CB8AC3E}">
        <p14:creationId xmlns:p14="http://schemas.microsoft.com/office/powerpoint/2010/main" val="662946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idx="10"/>
          </p:nvPr>
        </p:nvSpPr>
        <p:spPr/>
        <p:txBody>
          <a:bodyPr/>
          <a:lstStyle/>
          <a:p>
            <a:r>
              <a:rPr lang="en-GB" smtClean="0"/>
              <a:t>PASCAL2 Overview</a:t>
            </a:r>
            <a:endParaRPr lang="en-GB"/>
          </a:p>
        </p:txBody>
      </p:sp>
      <p:sp>
        <p:nvSpPr>
          <p:cNvPr id="7169" name="Rectangle 1"/>
          <p:cNvSpPr>
            <a:spLocks noGrp="1" noChangeArrowheads="1"/>
          </p:cNvSpPr>
          <p:nvPr>
            <p:ph type="title" idx="4294967295"/>
          </p:nvPr>
        </p:nvSpPr>
        <p:spPr>
          <a:xfrm>
            <a:off x="2819400" y="152400"/>
            <a:ext cx="5867400" cy="990600"/>
          </a:xfrm>
          <a:ln/>
        </p:spPr>
        <p:txBody>
          <a:bodyPr/>
          <a:lstStyle/>
          <a:p>
            <a:pPr algn="l">
              <a:lnSpc>
                <a:spcPct val="9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600">
                <a:solidFill>
                  <a:srgbClr val="663300"/>
                </a:solidFill>
                <a:latin typeface="+mj-lt" charset="0"/>
                <a:ea typeface="+mj-ea" charset="0"/>
                <a:cs typeface="+mj-ea" charset="0"/>
              </a:rPr>
              <a:t>Internal Visiting</a:t>
            </a:r>
          </a:p>
        </p:txBody>
      </p:sp>
      <p:sp>
        <p:nvSpPr>
          <p:cNvPr id="7170" name="Text Box 2"/>
          <p:cNvSpPr txBox="1">
            <a:spLocks noChangeArrowheads="1"/>
          </p:cNvSpPr>
          <p:nvPr/>
        </p:nvSpPr>
        <p:spPr bwMode="auto">
          <a:xfrm>
            <a:off x="457200" y="1295400"/>
            <a:ext cx="82296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marL="338138" indent="-338138">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ea typeface="DejaVu Sans" charset="0"/>
                <a:cs typeface="DejaVu Sans" charset="0"/>
              </a:defRPr>
            </a:lvl1pPr>
            <a:lvl2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ea typeface="DejaVu Sans" charset="0"/>
                <a:cs typeface="DejaVu Sans" charset="0"/>
              </a:defRPr>
            </a:lvl2pPr>
            <a:lvl3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ea typeface="DejaVu Sans" charset="0"/>
                <a:cs typeface="DejaVu Sans" charset="0"/>
              </a:defRPr>
            </a:lvl3pPr>
            <a:lvl4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ea typeface="DejaVu Sans" charset="0"/>
                <a:cs typeface="DejaVu Sans" charset="0"/>
              </a:defRPr>
            </a:lvl4pPr>
            <a:lvl5pP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ea typeface="DejaVu Sans" charset="0"/>
                <a:cs typeface="DejaVu Sans" charset="0"/>
              </a:defRPr>
            </a:lvl5pPr>
            <a:lvl6pPr marL="1533525" indent="-215900" defTabSz="457200" fontAlgn="base" hangingPunct="0">
              <a:lnSpc>
                <a:spcPct val="104000"/>
              </a:lnSpc>
              <a:spcBef>
                <a:spcPct val="0"/>
              </a:spcBef>
              <a:spcAft>
                <a:spcPct val="0"/>
              </a:spcAft>
              <a:buClr>
                <a:srgbClr val="000000"/>
              </a:buClr>
              <a:buSzPct val="45000"/>
              <a:buFont typeface="Wingdings" charset="2"/>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ea typeface="DejaVu Sans" charset="0"/>
                <a:cs typeface="DejaVu Sans" charset="0"/>
              </a:defRPr>
            </a:lvl6pPr>
            <a:lvl7pPr marL="1990725" indent="-215900" defTabSz="457200" fontAlgn="base" hangingPunct="0">
              <a:lnSpc>
                <a:spcPct val="104000"/>
              </a:lnSpc>
              <a:spcBef>
                <a:spcPct val="0"/>
              </a:spcBef>
              <a:spcAft>
                <a:spcPct val="0"/>
              </a:spcAft>
              <a:buClr>
                <a:srgbClr val="000000"/>
              </a:buClr>
              <a:buSzPct val="45000"/>
              <a:buFont typeface="Wingdings" charset="2"/>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ea typeface="DejaVu Sans" charset="0"/>
                <a:cs typeface="DejaVu Sans" charset="0"/>
              </a:defRPr>
            </a:lvl7pPr>
            <a:lvl8pPr marL="2447925" indent="-215900" defTabSz="457200" fontAlgn="base" hangingPunct="0">
              <a:lnSpc>
                <a:spcPct val="104000"/>
              </a:lnSpc>
              <a:spcBef>
                <a:spcPct val="0"/>
              </a:spcBef>
              <a:spcAft>
                <a:spcPct val="0"/>
              </a:spcAft>
              <a:buClr>
                <a:srgbClr val="000000"/>
              </a:buClr>
              <a:buSzPct val="45000"/>
              <a:buFont typeface="Wingdings" charset="2"/>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ea typeface="DejaVu Sans" charset="0"/>
                <a:cs typeface="DejaVu Sans" charset="0"/>
              </a:defRPr>
            </a:lvl8pPr>
            <a:lvl9pPr marL="2905125" indent="-215900" defTabSz="457200" fontAlgn="base" hangingPunct="0">
              <a:lnSpc>
                <a:spcPct val="104000"/>
              </a:lnSpc>
              <a:spcBef>
                <a:spcPct val="0"/>
              </a:spcBef>
              <a:spcAft>
                <a:spcPct val="0"/>
              </a:spcAft>
              <a:buClr>
                <a:srgbClr val="000000"/>
              </a:buClr>
              <a:buSzPct val="45000"/>
              <a:buFont typeface="Wingdings" charset="2"/>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defRPr>
                <a:solidFill>
                  <a:srgbClr val="000000"/>
                </a:solidFill>
                <a:latin typeface="Arial" charset="0"/>
                <a:ea typeface="DejaVu Sans" charset="0"/>
                <a:cs typeface="DejaVu Sans" charset="0"/>
              </a:defRPr>
            </a:lvl9pPr>
          </a:lstStyle>
          <a:p>
            <a:pPr hangingPunct="1">
              <a:lnSpc>
                <a:spcPct val="102000"/>
              </a:lnSpc>
              <a:buSzPct val="100000"/>
              <a:buFont typeface="Times New Roman" pitchFamily="16" charset="0"/>
              <a:buNone/>
            </a:pPr>
            <a:r>
              <a:rPr lang="en-US" sz="2600">
                <a:latin typeface="Times New Roman" pitchFamily="16" charset="0"/>
                <a:ea typeface="+mn-ea" charset="0"/>
                <a:cs typeface="+mn-ea" charset="0"/>
              </a:rPr>
              <a:t>Support visits between sites by Pascal2 members</a:t>
            </a:r>
          </a:p>
          <a:p>
            <a:pPr hangingPunct="1">
              <a:lnSpc>
                <a:spcPct val="102000"/>
              </a:lnSpc>
              <a:buSzPct val="100000"/>
              <a:buFont typeface="Times New Roman" pitchFamily="16" charset="0"/>
              <a:buNone/>
            </a:pPr>
            <a:r>
              <a:rPr lang="en-US" sz="2600">
                <a:latin typeface="Times New Roman" pitchFamily="16" charset="0"/>
                <a:ea typeface="+mn-ea" charset="0"/>
                <a:cs typeface="+mn-ea" charset="0"/>
              </a:rPr>
              <a:t>(travel and subsistence, no salary)</a:t>
            </a:r>
            <a:r>
              <a:rPr lang="ar-SA" sz="2600">
                <a:latin typeface="Times New Roman" pitchFamily="16" charset="0"/>
                <a:cs typeface="Arial" charset="0"/>
              </a:rPr>
              <a:t>‏</a:t>
            </a:r>
            <a:endParaRPr lang="en-US" sz="26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2600">
              <a:latin typeface="Times New Roman" pitchFamily="16" charset="0"/>
              <a:ea typeface="+mn-ea" charset="0"/>
              <a:cs typeface="+mn-ea" charset="0"/>
            </a:endParaRPr>
          </a:p>
          <a:p>
            <a:pPr hangingPunct="1">
              <a:lnSpc>
                <a:spcPct val="102000"/>
              </a:lnSpc>
              <a:buSzPct val="100000"/>
              <a:buFont typeface="Times New Roman" pitchFamily="16" charset="0"/>
              <a:buNone/>
            </a:pPr>
            <a:r>
              <a:rPr lang="en-US" sz="2600">
                <a:latin typeface="Times New Roman" pitchFamily="16" charset="0"/>
                <a:ea typeface="+mn-ea" charset="0"/>
                <a:cs typeface="+mn-ea" charset="0"/>
              </a:rPr>
              <a:t>Reshaped goal for final year of Pascal2: </a:t>
            </a:r>
          </a:p>
          <a:p>
            <a:pPr hangingPunct="1">
              <a:lnSpc>
                <a:spcPct val="102000"/>
              </a:lnSpc>
              <a:buSzPct val="100000"/>
              <a:buFont typeface="Times New Roman" pitchFamily="16" charset="0"/>
              <a:buNone/>
            </a:pPr>
            <a:r>
              <a:rPr lang="en-US" sz="2600">
                <a:latin typeface="Times New Roman" pitchFamily="16" charset="0"/>
                <a:ea typeface="+mn-ea" charset="0"/>
                <a:cs typeface="+mn-ea" charset="0"/>
              </a:rPr>
              <a:t>visit to prepare ground for longer term collaborations</a:t>
            </a:r>
          </a:p>
          <a:p>
            <a:pPr hangingPunct="1">
              <a:lnSpc>
                <a:spcPct val="102000"/>
              </a:lnSpc>
              <a:buSzPct val="100000"/>
              <a:buFont typeface="Times New Roman" pitchFamily="16" charset="0"/>
              <a:buNone/>
            </a:pPr>
            <a:endParaRPr lang="en-US" sz="2600">
              <a:latin typeface="Times New Roman" pitchFamily="16" charset="0"/>
              <a:ea typeface="+mn-ea" charset="0"/>
              <a:cs typeface="+mn-ea" charset="0"/>
            </a:endParaRPr>
          </a:p>
          <a:p>
            <a:pPr hangingPunct="1">
              <a:lnSpc>
                <a:spcPct val="102000"/>
              </a:lnSpc>
              <a:buSzPct val="100000"/>
              <a:buFont typeface="Times New Roman" pitchFamily="16" charset="0"/>
              <a:buNone/>
            </a:pPr>
            <a:r>
              <a:rPr lang="en-US" sz="2600">
                <a:latin typeface="Times New Roman" pitchFamily="16" charset="0"/>
                <a:ea typeface="+mn-ea" charset="0"/>
                <a:cs typeface="+mn-ea" charset="0"/>
              </a:rPr>
              <a:t>Final call to “visit to industry” scheme issued on July 2012</a:t>
            </a:r>
          </a:p>
          <a:p>
            <a:pPr hangingPunct="1">
              <a:lnSpc>
                <a:spcPct val="102000"/>
              </a:lnSpc>
              <a:buSzPct val="100000"/>
              <a:buFont typeface="Times New Roman" pitchFamily="16" charset="0"/>
              <a:buNone/>
            </a:pPr>
            <a:endParaRPr lang="en-US" sz="2600">
              <a:latin typeface="Times New Roman" pitchFamily="16" charset="0"/>
              <a:ea typeface="+mn-ea" charset="0"/>
              <a:cs typeface="+mn-ea" charset="0"/>
            </a:endParaRPr>
          </a:p>
          <a:p>
            <a:pPr hangingPunct="1">
              <a:lnSpc>
                <a:spcPct val="102000"/>
              </a:lnSpc>
              <a:buSzPct val="100000"/>
              <a:buFont typeface="Times New Roman" pitchFamily="16" charset="0"/>
              <a:buNone/>
            </a:pPr>
            <a:r>
              <a:rPr lang="en-US" sz="2600">
                <a:latin typeface="Times New Roman" pitchFamily="16" charset="0"/>
                <a:ea typeface="+mn-ea" charset="0"/>
                <a:cs typeface="+mn-ea" charset="0"/>
              </a:rPr>
              <a:t>Activity in Y5:</a:t>
            </a:r>
          </a:p>
          <a:p>
            <a:pPr hangingPunct="1">
              <a:lnSpc>
                <a:spcPct val="102000"/>
              </a:lnSpc>
              <a:buSzPct val="100000"/>
              <a:buFont typeface="Times New Roman" pitchFamily="16" charset="0"/>
              <a:buNone/>
            </a:pPr>
            <a:r>
              <a:rPr lang="en-US" sz="2600">
                <a:latin typeface="Times New Roman" pitchFamily="16" charset="0"/>
                <a:ea typeface="+mn-ea" charset="0"/>
                <a:cs typeface="+mn-ea" charset="0"/>
              </a:rPr>
              <a:t>- 13 standard visits </a:t>
            </a:r>
          </a:p>
          <a:p>
            <a:pPr hangingPunct="1">
              <a:lnSpc>
                <a:spcPct val="102000"/>
              </a:lnSpc>
              <a:buSzPct val="100000"/>
              <a:buFont typeface="Times New Roman" pitchFamily="16" charset="0"/>
              <a:buNone/>
            </a:pPr>
            <a:r>
              <a:rPr lang="en-US" sz="2600">
                <a:latin typeface="Times New Roman" pitchFamily="16" charset="0"/>
                <a:ea typeface="+mn-ea" charset="0"/>
                <a:cs typeface="+mn-ea" charset="0"/>
              </a:rPr>
              <a:t>- 3 visits to industry (Telefonica, MSR Asia, Xerox)</a:t>
            </a:r>
            <a:r>
              <a:rPr lang="ar-SA" sz="2600">
                <a:latin typeface="Times New Roman" pitchFamily="16" charset="0"/>
                <a:cs typeface="Arial" charset="0"/>
              </a:rPr>
              <a:t>‏</a:t>
            </a:r>
            <a:endParaRPr lang="en-US" sz="26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2600">
              <a:latin typeface="Times New Roman" pitchFamily="16" charset="0"/>
              <a:ea typeface="+mn-ea" charset="0"/>
              <a:cs typeface="+mn-ea" charset="0"/>
            </a:endParaRPr>
          </a:p>
          <a:p>
            <a:pPr hangingPunct="1">
              <a:lnSpc>
                <a:spcPct val="102000"/>
              </a:lnSpc>
              <a:buSzPct val="100000"/>
              <a:buFont typeface="Times New Roman" pitchFamily="16" charset="0"/>
              <a:buNone/>
            </a:pPr>
            <a:r>
              <a:rPr lang="en-US" sz="2600">
                <a:latin typeface="Times New Roman" pitchFamily="16" charset="0"/>
                <a:ea typeface="+mn-ea" charset="0"/>
                <a:cs typeface="+mn-ea" charset="0"/>
              </a:rPr>
              <a:t> </a:t>
            </a:r>
          </a:p>
          <a:p>
            <a:pPr hangingPunct="1">
              <a:lnSpc>
                <a:spcPct val="102000"/>
              </a:lnSpc>
              <a:buSzPct val="100000"/>
              <a:buFont typeface="Times New Roman" pitchFamily="16" charset="0"/>
              <a:buNone/>
            </a:pPr>
            <a:endParaRPr lang="en-US" sz="26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26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a:p>
            <a:pPr hangingPunct="1">
              <a:lnSpc>
                <a:spcPct val="102000"/>
              </a:lnSpc>
              <a:buSzPct val="100000"/>
              <a:buFont typeface="Times New Roman" pitchFamily="16" charset="0"/>
              <a:buNone/>
            </a:pPr>
            <a:endParaRPr lang="en-US" sz="1400">
              <a:latin typeface="Times New Roman" pitchFamily="16" charset="0"/>
              <a:ea typeface="+mn-ea" charset="0"/>
              <a:cs typeface="+mn-ea" charset="0"/>
            </a:endParaRPr>
          </a:p>
        </p:txBody>
      </p:sp>
    </p:spTree>
    <p:extLst>
      <p:ext uri="{BB962C8B-B14F-4D97-AF65-F5344CB8AC3E}">
        <p14:creationId xmlns:p14="http://schemas.microsoft.com/office/powerpoint/2010/main" val="17260357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smtClean="0"/>
              <a:t>Programme Managers</a:t>
            </a:r>
          </a:p>
        </p:txBody>
      </p:sp>
      <p:graphicFrame>
        <p:nvGraphicFramePr>
          <p:cNvPr id="18481" name="Group 49"/>
          <p:cNvGraphicFramePr>
            <a:graphicFrameLocks noGrp="1"/>
          </p:cNvGraphicFramePr>
          <p:nvPr>
            <p:ph idx="1"/>
            <p:extLst>
              <p:ext uri="{D42A27DB-BD31-4B8C-83A1-F6EECF244321}">
                <p14:modId xmlns:p14="http://schemas.microsoft.com/office/powerpoint/2010/main" val="617390925"/>
              </p:ext>
            </p:extLst>
          </p:nvPr>
        </p:nvGraphicFramePr>
        <p:xfrm>
          <a:off x="457200" y="1295400"/>
          <a:ext cx="8229600" cy="4297680"/>
        </p:xfrm>
        <a:graphic>
          <a:graphicData uri="http://schemas.openxmlformats.org/drawingml/2006/table">
            <a:tbl>
              <a:tblPr/>
              <a:tblGrid>
                <a:gridCol w="3976688">
                  <a:extLst>
                    <a:ext uri="{9D8B030D-6E8A-4147-A177-3AD203B41FA5}">
                      <a16:colId xmlns:a16="http://schemas.microsoft.com/office/drawing/2014/main" val="20000"/>
                    </a:ext>
                  </a:extLst>
                </a:gridCol>
                <a:gridCol w="2263775">
                  <a:extLst>
                    <a:ext uri="{9D8B030D-6E8A-4147-A177-3AD203B41FA5}">
                      <a16:colId xmlns:a16="http://schemas.microsoft.com/office/drawing/2014/main" val="20001"/>
                    </a:ext>
                  </a:extLst>
                </a:gridCol>
                <a:gridCol w="1989137">
                  <a:extLst>
                    <a:ext uri="{9D8B030D-6E8A-4147-A177-3AD203B41FA5}">
                      <a16:colId xmlns:a16="http://schemas.microsoft.com/office/drawing/2014/main" val="20002"/>
                    </a:ext>
                  </a:extLst>
                </a:gridCol>
              </a:tblGrid>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Programme</a:t>
                      </a: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Manager</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Co-Manager</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Internal Visiting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Claudio Gentile,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UniInsubria</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Conference &amp; Workshop Attendance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Petri </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Myllymaki</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UH</a:t>
                      </a: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Stefan </a:t>
                      </a:r>
                      <a:r>
                        <a:rPr kumimoji="0" lang="en-GB" sz="1400" b="0" i="0" u="none" strike="noStrike" cap="none" normalizeH="0" baseline="0" dirty="0" err="1" smtClean="0">
                          <a:ln>
                            <a:noFill/>
                          </a:ln>
                          <a:solidFill>
                            <a:schemeClr val="tx1"/>
                          </a:solidFill>
                          <a:effectLst/>
                          <a:latin typeface="Times New Roman" pitchFamily="18" charset="0"/>
                          <a:cs typeface="Times New Roman" pitchFamily="18" charset="0"/>
                        </a:rPr>
                        <a:t>Harmeling</a:t>
                      </a: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MPI</a:t>
                      </a: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External Visitor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Nicolo Cesa-Bianchi, UMIl</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Curriculum Development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Colin de la Higuera,</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Times New Roman" pitchFamily="18" charset="0"/>
                          <a:cs typeface="Times New Roman" pitchFamily="18" charset="0"/>
                        </a:rPr>
                        <a:t>CNRS</a:t>
                      </a:r>
                      <a:endParaRPr kumimoji="0" lang="fr-FR"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Jose Balcazar,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UPC</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Liaison </a:t>
                      </a: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Florence </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d’Alché</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CNRS</a:t>
                      </a: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Marko Grobelnik,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JSI</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68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Brokerage of Expertise &amp; Public Outreach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David Barber</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UCL</a:t>
                      </a: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Nello</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Cristianini</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UoB</a:t>
                      </a: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75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Industrial Club, IPR and Exploitation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Marko Grobelnik,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JSI</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Nicola Cancedda,</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XEROX SAS</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75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Pump priming</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Dunja Mladenić</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JSI</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Nicolò Cesa-Bianchi</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Milan</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4" name="Footer Placeholder 3"/>
          <p:cNvSpPr>
            <a:spLocks noGrp="1"/>
          </p:cNvSpPr>
          <p:nvPr>
            <p:ph type="ftr" sz="quarter" idx="10"/>
          </p:nvPr>
        </p:nvSpPr>
        <p:spPr/>
        <p:txBody>
          <a:bodyPr/>
          <a:lstStyle/>
          <a:p>
            <a:pPr>
              <a:defRPr/>
            </a:pPr>
            <a:r>
              <a:rPr lang="en-GB" smtClean="0"/>
              <a:t>PASCAL2 Overview</a:t>
            </a:r>
            <a:endParaRPr lang="en-GB"/>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609600" y="2612434"/>
            <a:ext cx="7696200" cy="1468954"/>
          </a:xfrm>
          <a:prstGeom prst="rect">
            <a:avLst/>
          </a:prstGeom>
          <a:noFill/>
          <a:ln w="9525">
            <a:noFill/>
            <a:round/>
            <a:headEnd/>
            <a:tailEnd/>
          </a:ln>
          <a:effectLst/>
        </p:spPr>
        <p:txBody>
          <a:bodyPr lIns="81639" tIns="78373" rIns="81639" bIns="40820"/>
          <a:lstStyle/>
          <a:p>
            <a:pPr algn="ct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4300" dirty="0" err="1" smtClean="0">
                <a:solidFill>
                  <a:srgbClr val="000000"/>
                </a:solidFill>
                <a:ea typeface="Lucida Sans Unicode" charset="0"/>
                <a:cs typeface="Lucida Sans Unicode" charset="0"/>
              </a:rPr>
              <a:t>Videolectures</a:t>
            </a:r>
            <a:r>
              <a:rPr lang="en-GB" sz="4300" dirty="0" smtClean="0">
                <a:solidFill>
                  <a:srgbClr val="000000"/>
                </a:solidFill>
                <a:ea typeface="Lucida Sans Unicode" charset="0"/>
                <a:cs typeface="Lucida Sans Unicode" charset="0"/>
              </a:rPr>
              <a:t> </a:t>
            </a:r>
          </a:p>
          <a:p>
            <a:pPr algn="ct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GB" sz="4300" dirty="0" smtClean="0">
                <a:solidFill>
                  <a:srgbClr val="000000"/>
                </a:solidFill>
                <a:ea typeface="Lucida Sans Unicode" charset="0"/>
                <a:cs typeface="Lucida Sans Unicode" charset="0"/>
              </a:rPr>
              <a:t>Knowledge 4 All Foundation</a:t>
            </a:r>
            <a:endParaRPr lang="en-GB" sz="4300" dirty="0">
              <a:solidFill>
                <a:srgbClr val="000000"/>
              </a:solidFill>
              <a:ea typeface="Lucida Sans Unicode" charset="0"/>
              <a:cs typeface="Lucida Sans Unicode" charset="0"/>
            </a:endParaRPr>
          </a:p>
        </p:txBody>
      </p:sp>
      <p:sp>
        <p:nvSpPr>
          <p:cNvPr id="3" name="TextBox 2"/>
          <p:cNvSpPr txBox="1"/>
          <p:nvPr/>
        </p:nvSpPr>
        <p:spPr>
          <a:xfrm>
            <a:off x="2133600" y="4081388"/>
            <a:ext cx="4988866" cy="584775"/>
          </a:xfrm>
          <a:prstGeom prst="rect">
            <a:avLst/>
          </a:prstGeom>
          <a:noFill/>
        </p:spPr>
        <p:txBody>
          <a:bodyPr wrap="none" rtlCol="0">
            <a:spAutoFit/>
          </a:bodyPr>
          <a:lstStyle/>
          <a:p>
            <a:r>
              <a:rPr lang="en-GB" sz="3200" dirty="0" smtClean="0"/>
              <a:t>See separate presentation</a:t>
            </a:r>
            <a:endParaRPr lang="en-GB" sz="3200" dirty="0"/>
          </a:p>
        </p:txBody>
      </p:sp>
      <p:sp>
        <p:nvSpPr>
          <p:cNvPr id="4" name="Footer Placeholder 3"/>
          <p:cNvSpPr>
            <a:spLocks noGrp="1"/>
          </p:cNvSpPr>
          <p:nvPr>
            <p:ph type="ftr" sz="quarter" idx="10"/>
          </p:nvPr>
        </p:nvSpPr>
        <p:spPr/>
        <p:txBody>
          <a:bodyPr/>
          <a:lstStyle/>
          <a:p>
            <a:r>
              <a:rPr lang="en-GB" smtClean="0"/>
              <a:t>PASCAL2 Overview</a:t>
            </a:r>
            <a:endParaRPr lang="en-GB"/>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Legacy </a:t>
            </a:r>
            <a:endParaRPr lang="en-GB" dirty="0"/>
          </a:p>
        </p:txBody>
      </p:sp>
      <p:sp>
        <p:nvSpPr>
          <p:cNvPr id="3" name="Subtitle 2"/>
          <p:cNvSpPr>
            <a:spLocks noGrp="1"/>
          </p:cNvSpPr>
          <p:nvPr>
            <p:ph type="subTitle" idx="1"/>
          </p:nvPr>
        </p:nvSpPr>
        <p:spPr/>
        <p:txBody>
          <a:bodyPr/>
          <a:lstStyle/>
          <a:p>
            <a:endParaRPr lang="en-GB"/>
          </a:p>
        </p:txBody>
      </p:sp>
      <p:sp>
        <p:nvSpPr>
          <p:cNvPr id="4" name="Footer Placeholder 3"/>
          <p:cNvSpPr>
            <a:spLocks noGrp="1"/>
          </p:cNvSpPr>
          <p:nvPr>
            <p:ph type="ftr" sz="quarter" idx="3"/>
          </p:nvPr>
        </p:nvSpPr>
        <p:spPr/>
        <p:txBody>
          <a:bodyPr/>
          <a:lstStyle/>
          <a:p>
            <a:r>
              <a:rPr lang="en-GB" smtClean="0"/>
              <a:t>PASCAL2 Overview</a:t>
            </a:r>
            <a:endParaRPr lang="en-GB"/>
          </a:p>
        </p:txBody>
      </p:sp>
    </p:spTree>
    <p:extLst>
      <p:ext uri="{BB962C8B-B14F-4D97-AF65-F5344CB8AC3E}">
        <p14:creationId xmlns:p14="http://schemas.microsoft.com/office/powerpoint/2010/main" val="15406872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Legacy projects</a:t>
            </a:r>
            <a:endParaRPr lang="en-GB" dirty="0"/>
          </a:p>
        </p:txBody>
      </p:sp>
      <p:sp>
        <p:nvSpPr>
          <p:cNvPr id="3" name="Content Placeholder 2"/>
          <p:cNvSpPr>
            <a:spLocks noGrp="1"/>
          </p:cNvSpPr>
          <p:nvPr>
            <p:ph idx="1"/>
          </p:nvPr>
        </p:nvSpPr>
        <p:spPr/>
        <p:txBody>
          <a:bodyPr/>
          <a:lstStyle/>
          <a:p>
            <a:r>
              <a:rPr lang="en-GB" dirty="0" err="1" smtClean="0"/>
              <a:t>Translectures</a:t>
            </a:r>
            <a:r>
              <a:rPr lang="en-GB" dirty="0" smtClean="0"/>
              <a:t>: out of </a:t>
            </a:r>
            <a:r>
              <a:rPr lang="en-GB" dirty="0" err="1" smtClean="0"/>
              <a:t>videolectures</a:t>
            </a:r>
            <a:r>
              <a:rPr lang="en-GB" dirty="0" smtClean="0"/>
              <a:t>/K4All</a:t>
            </a:r>
          </a:p>
          <a:p>
            <a:endParaRPr lang="en-GB" dirty="0" smtClean="0"/>
          </a:p>
          <a:p>
            <a:r>
              <a:rPr lang="en-GB" dirty="0" err="1" smtClean="0"/>
              <a:t>ComPLACS</a:t>
            </a:r>
            <a:r>
              <a:rPr lang="en-GB" dirty="0" smtClean="0"/>
              <a:t>: pump-priming</a:t>
            </a:r>
          </a:p>
          <a:p>
            <a:endParaRPr lang="en-GB" dirty="0" smtClean="0"/>
          </a:p>
          <a:p>
            <a:r>
              <a:rPr lang="en-GB" dirty="0" smtClean="0"/>
              <a:t>Excitement: RTE challenge</a:t>
            </a:r>
          </a:p>
          <a:p>
            <a:endParaRPr lang="en-GB" dirty="0"/>
          </a:p>
          <a:p>
            <a:r>
              <a:rPr lang="en-GB" dirty="0" smtClean="0"/>
              <a:t>…</a:t>
            </a:r>
            <a:endParaRPr lang="en-GB" dirty="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PASCAL Legacy</a:t>
            </a:r>
            <a:endParaRPr lang="en-GB" dirty="0"/>
          </a:p>
        </p:txBody>
      </p:sp>
      <p:sp>
        <p:nvSpPr>
          <p:cNvPr id="3" name="Content Placeholder 2"/>
          <p:cNvSpPr>
            <a:spLocks noGrp="1"/>
          </p:cNvSpPr>
          <p:nvPr>
            <p:ph idx="1"/>
          </p:nvPr>
        </p:nvSpPr>
        <p:spPr/>
        <p:txBody>
          <a:bodyPr/>
          <a:lstStyle/>
          <a:p>
            <a:r>
              <a:rPr lang="en-GB" dirty="0" smtClean="0"/>
              <a:t>Themes are emerging that could form the basis for a PASCAL3:</a:t>
            </a:r>
          </a:p>
          <a:p>
            <a:pPr lvl="1"/>
            <a:r>
              <a:rPr lang="en-GB" sz="2000" dirty="0" smtClean="0"/>
              <a:t>Scaling to large data through linear or </a:t>
            </a:r>
            <a:r>
              <a:rPr lang="en-GB" sz="2000" dirty="0" err="1" smtClean="0"/>
              <a:t>sublinear</a:t>
            </a:r>
            <a:r>
              <a:rPr lang="en-GB" sz="2000" dirty="0" smtClean="0"/>
              <a:t> time learning: </a:t>
            </a:r>
            <a:r>
              <a:rPr lang="en-GB" sz="2000" dirty="0" err="1" smtClean="0"/>
              <a:t>eg</a:t>
            </a:r>
            <a:r>
              <a:rPr lang="en-GB" sz="2000" dirty="0" smtClean="0"/>
              <a:t> integrating with information retrieval to select relevant data</a:t>
            </a:r>
          </a:p>
          <a:p>
            <a:pPr lvl="1"/>
            <a:r>
              <a:rPr lang="en-GB" sz="2000" dirty="0" smtClean="0"/>
              <a:t>Distributed learning: loosely connected sub-optimisations converging to global optimum</a:t>
            </a:r>
          </a:p>
          <a:p>
            <a:pPr lvl="1"/>
            <a:r>
              <a:rPr lang="en-GB" sz="2000" dirty="0" smtClean="0"/>
              <a:t>Intelligent search of large spaces as driver to attack big AI problems (</a:t>
            </a:r>
            <a:r>
              <a:rPr lang="en-GB" sz="2000" dirty="0" err="1" smtClean="0"/>
              <a:t>cf</a:t>
            </a:r>
            <a:r>
              <a:rPr lang="en-GB" sz="2000" dirty="0" smtClean="0"/>
              <a:t> </a:t>
            </a:r>
            <a:r>
              <a:rPr lang="en-GB" sz="2000" dirty="0" err="1" smtClean="0"/>
              <a:t>MoGo</a:t>
            </a:r>
            <a:r>
              <a:rPr lang="en-GB" sz="2000" dirty="0" smtClean="0"/>
              <a:t>)</a:t>
            </a:r>
          </a:p>
          <a:p>
            <a:pPr lvl="1"/>
            <a:r>
              <a:rPr lang="en-GB" sz="2000" dirty="0" smtClean="0"/>
              <a:t>EU Watson, but general purpose and rapidly reconfigurable</a:t>
            </a:r>
          </a:p>
          <a:p>
            <a:pPr lvl="1"/>
            <a:r>
              <a:rPr lang="en-GB" sz="2000" dirty="0" smtClean="0"/>
              <a:t>Privacy and confidentiality</a:t>
            </a:r>
          </a:p>
          <a:p>
            <a:pPr lvl="1"/>
            <a:r>
              <a:rPr lang="en-GB" sz="2000" dirty="0" smtClean="0"/>
              <a:t>Engaging the public in science</a:t>
            </a:r>
          </a:p>
          <a:p>
            <a:pPr lvl="1">
              <a:buNone/>
            </a:pPr>
            <a:endParaRPr lang="en-GB" dirty="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PASCAL Legacy</a:t>
            </a:r>
            <a:endParaRPr lang="en-GB" dirty="0"/>
          </a:p>
        </p:txBody>
      </p:sp>
      <p:sp>
        <p:nvSpPr>
          <p:cNvPr id="3" name="Content Placeholder 2"/>
          <p:cNvSpPr>
            <a:spLocks noGrp="1"/>
          </p:cNvSpPr>
          <p:nvPr>
            <p:ph idx="1"/>
          </p:nvPr>
        </p:nvSpPr>
        <p:spPr/>
        <p:txBody>
          <a:bodyPr/>
          <a:lstStyle/>
          <a:p>
            <a:r>
              <a:rPr lang="en-GB" dirty="0" smtClean="0"/>
              <a:t>Breakdown of legacy:</a:t>
            </a:r>
          </a:p>
          <a:p>
            <a:pPr lvl="1"/>
            <a:r>
              <a:rPr lang="en-GB" sz="2000" dirty="0" err="1" smtClean="0"/>
              <a:t>Videolectures</a:t>
            </a:r>
            <a:r>
              <a:rPr lang="en-GB" sz="2000" dirty="0" smtClean="0"/>
              <a:t>, </a:t>
            </a:r>
            <a:r>
              <a:rPr lang="en-GB" sz="2000" dirty="0" err="1" smtClean="0"/>
              <a:t>eprints</a:t>
            </a:r>
            <a:r>
              <a:rPr lang="en-GB" sz="2000" smtClean="0"/>
              <a:t>, CDP: </a:t>
            </a:r>
            <a:r>
              <a:rPr lang="en-GB" sz="2000" dirty="0" smtClean="0"/>
              <a:t>NCAST box significantly reduces costs: potential for charity funding from benefactor but also K4All (and JSI) involvement in EU projects and UNESCO</a:t>
            </a:r>
          </a:p>
          <a:p>
            <a:pPr lvl="1"/>
            <a:r>
              <a:rPr lang="en-GB" sz="2000" dirty="0" smtClean="0"/>
              <a:t>Workshops: possibility of co-funding with industry (</a:t>
            </a:r>
            <a:r>
              <a:rPr lang="en-GB" sz="2000" dirty="0" err="1" smtClean="0"/>
              <a:t>eg</a:t>
            </a:r>
            <a:r>
              <a:rPr lang="en-GB" sz="2000" dirty="0" smtClean="0"/>
              <a:t> workshop with </a:t>
            </a:r>
            <a:r>
              <a:rPr lang="en-GB" sz="2000" dirty="0" err="1" smtClean="0"/>
              <a:t>Causata</a:t>
            </a:r>
            <a:r>
              <a:rPr lang="en-GB" sz="2000" dirty="0" smtClean="0"/>
              <a:t> Ltd last September and planned for this year again), also co-funding with other projects</a:t>
            </a:r>
          </a:p>
          <a:p>
            <a:pPr lvl="1"/>
            <a:r>
              <a:rPr lang="en-GB" sz="2000" dirty="0" smtClean="0"/>
              <a:t>Challenges: co-funding with sister projects or industry, </a:t>
            </a:r>
            <a:r>
              <a:rPr lang="en-GB" sz="2000" dirty="0" err="1" smtClean="0"/>
              <a:t>eg</a:t>
            </a:r>
            <a:r>
              <a:rPr lang="en-GB" sz="2000" dirty="0" smtClean="0"/>
              <a:t> </a:t>
            </a:r>
            <a:r>
              <a:rPr lang="en-GB" sz="2000" dirty="0" err="1" smtClean="0"/>
              <a:t>CompLACS</a:t>
            </a:r>
            <a:r>
              <a:rPr lang="en-GB" sz="2000" dirty="0" smtClean="0"/>
              <a:t>, EUCOGIII? </a:t>
            </a:r>
          </a:p>
          <a:p>
            <a:pPr lvl="1"/>
            <a:r>
              <a:rPr lang="en-GB" sz="2000" dirty="0" smtClean="0"/>
              <a:t>Harvest/pump-priming: possible industry sponsorship but again may create difficulties</a:t>
            </a:r>
          </a:p>
          <a:p>
            <a:pPr lvl="1"/>
            <a:r>
              <a:rPr lang="en-GB" sz="2000" dirty="0" smtClean="0"/>
              <a:t>Visits, Site funding, ...: very difficult to get support for this activity</a:t>
            </a:r>
          </a:p>
          <a:p>
            <a:endParaRPr lang="en-GB" sz="2000" dirty="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possible ideas ...</a:t>
            </a:r>
            <a:endParaRPr lang="en-GB" dirty="0"/>
          </a:p>
        </p:txBody>
      </p:sp>
      <p:sp>
        <p:nvSpPr>
          <p:cNvPr id="3" name="Content Placeholder 2"/>
          <p:cNvSpPr>
            <a:spLocks noGrp="1"/>
          </p:cNvSpPr>
          <p:nvPr>
            <p:ph idx="1"/>
          </p:nvPr>
        </p:nvSpPr>
        <p:spPr/>
        <p:txBody>
          <a:bodyPr/>
          <a:lstStyle/>
          <a:p>
            <a:r>
              <a:rPr lang="en-GB" dirty="0" smtClean="0"/>
              <a:t>EU funding for a further Network of Excellence</a:t>
            </a:r>
          </a:p>
          <a:p>
            <a:pPr lvl="1"/>
            <a:r>
              <a:rPr lang="en-GB" sz="2000" dirty="0" smtClean="0"/>
              <a:t>Would certainly need network to refocus and adjust membership</a:t>
            </a:r>
          </a:p>
          <a:p>
            <a:pPr lvl="1"/>
            <a:r>
              <a:rPr lang="en-GB" sz="2000" dirty="0" smtClean="0"/>
              <a:t>Could aligned with several of the work programmes</a:t>
            </a:r>
          </a:p>
          <a:p>
            <a:pPr lvl="1"/>
            <a:r>
              <a:rPr lang="en-GB" sz="2000" dirty="0" smtClean="0"/>
              <a:t>It seems Horizon 2020 will require significant SME involvement, but may be </a:t>
            </a:r>
            <a:r>
              <a:rPr lang="en-GB" sz="2000" dirty="0" err="1" smtClean="0"/>
              <a:t>possibe</a:t>
            </a:r>
            <a:endParaRPr lang="en-GB" sz="2000" dirty="0" smtClean="0"/>
          </a:p>
          <a:p>
            <a:endParaRPr lang="en-GB" dirty="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possible ideas</a:t>
            </a:r>
            <a:endParaRPr lang="en-GB" dirty="0"/>
          </a:p>
        </p:txBody>
      </p:sp>
      <p:sp>
        <p:nvSpPr>
          <p:cNvPr id="3" name="Content Placeholder 2"/>
          <p:cNvSpPr>
            <a:spLocks noGrp="1"/>
          </p:cNvSpPr>
          <p:nvPr>
            <p:ph idx="1"/>
          </p:nvPr>
        </p:nvSpPr>
        <p:spPr/>
        <p:txBody>
          <a:bodyPr/>
          <a:lstStyle/>
          <a:p>
            <a:r>
              <a:rPr lang="en-GB" dirty="0" smtClean="0"/>
              <a:t>Company sponsorship:</a:t>
            </a:r>
          </a:p>
          <a:p>
            <a:pPr lvl="1"/>
            <a:r>
              <a:rPr lang="en-GB" sz="2000" dirty="0" smtClean="0"/>
              <a:t>Give company access to brand: </a:t>
            </a:r>
            <a:r>
              <a:rPr lang="en-GB" sz="2000" dirty="0" err="1" smtClean="0"/>
              <a:t>Aaa</a:t>
            </a:r>
            <a:r>
              <a:rPr lang="en-GB" sz="2000" dirty="0" smtClean="0"/>
              <a:t> PASCAL3</a:t>
            </a:r>
          </a:p>
          <a:p>
            <a:pPr lvl="1"/>
            <a:r>
              <a:rPr lang="en-GB" sz="2000" dirty="0" smtClean="0"/>
              <a:t>Ask them to give base support as a charity donation through K4All</a:t>
            </a:r>
          </a:p>
          <a:p>
            <a:pPr lvl="1"/>
            <a:r>
              <a:rPr lang="en-GB" sz="2000" dirty="0" smtClean="0"/>
              <a:t>Enable calls for specific focussed research projects in areas of interest to them through Harvest/Pump-priming programmes</a:t>
            </a:r>
          </a:p>
          <a:p>
            <a:r>
              <a:rPr lang="en-GB" dirty="0" smtClean="0"/>
              <a:t>Charity donations via K4All</a:t>
            </a:r>
          </a:p>
          <a:p>
            <a:pPr lvl="1"/>
            <a:r>
              <a:rPr lang="en-GB" sz="2000" dirty="0" smtClean="0"/>
              <a:t>Find a donor prepared to support the network to develop such activities as </a:t>
            </a:r>
            <a:r>
              <a:rPr lang="en-GB" sz="2000" dirty="0" err="1" smtClean="0"/>
              <a:t>videolectures</a:t>
            </a:r>
            <a:r>
              <a:rPr lang="en-GB" sz="2000" dirty="0" smtClean="0"/>
              <a:t> and outreach to third world, while maintaining the research infrastructure</a:t>
            </a:r>
          </a:p>
          <a:p>
            <a:endParaRPr lang="en-GB" dirty="0"/>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22"/>
          <p:cNvSpPr>
            <a:spLocks noGrp="1" noChangeArrowheads="1"/>
          </p:cNvSpPr>
          <p:nvPr>
            <p:ph type="title"/>
          </p:nvPr>
        </p:nvSpPr>
        <p:spPr/>
        <p:txBody>
          <a:bodyPr/>
          <a:lstStyle/>
          <a:p>
            <a:r>
              <a:rPr lang="en-GB" smtClean="0"/>
              <a:t>Work Packages</a:t>
            </a:r>
          </a:p>
        </p:txBody>
      </p:sp>
      <p:graphicFrame>
        <p:nvGraphicFramePr>
          <p:cNvPr id="325753" name="Group 121"/>
          <p:cNvGraphicFramePr>
            <a:graphicFrameLocks noGrp="1"/>
          </p:cNvGraphicFramePr>
          <p:nvPr>
            <p:ph idx="1"/>
            <p:extLst>
              <p:ext uri="{D42A27DB-BD31-4B8C-83A1-F6EECF244321}">
                <p14:modId xmlns:p14="http://schemas.microsoft.com/office/powerpoint/2010/main" val="481560008"/>
              </p:ext>
            </p:extLst>
          </p:nvPr>
        </p:nvGraphicFramePr>
        <p:xfrm>
          <a:off x="457200" y="1295400"/>
          <a:ext cx="8229600" cy="5192079"/>
        </p:xfrm>
        <a:graphic>
          <a:graphicData uri="http://schemas.openxmlformats.org/drawingml/2006/table">
            <a:tbl>
              <a:tblPr/>
              <a:tblGrid>
                <a:gridCol w="708025">
                  <a:extLst>
                    <a:ext uri="{9D8B030D-6E8A-4147-A177-3AD203B41FA5}">
                      <a16:colId xmlns:a16="http://schemas.microsoft.com/office/drawing/2014/main" val="20000"/>
                    </a:ext>
                  </a:extLst>
                </a:gridCol>
                <a:gridCol w="3140075">
                  <a:extLst>
                    <a:ext uri="{9D8B030D-6E8A-4147-A177-3AD203B41FA5}">
                      <a16:colId xmlns:a16="http://schemas.microsoft.com/office/drawing/2014/main" val="20001"/>
                    </a:ext>
                  </a:extLst>
                </a:gridCol>
                <a:gridCol w="4381500">
                  <a:extLst>
                    <a:ext uri="{9D8B030D-6E8A-4147-A177-3AD203B41FA5}">
                      <a16:colId xmlns:a16="http://schemas.microsoft.com/office/drawing/2014/main" val="20002"/>
                    </a:ext>
                  </a:extLst>
                </a:gridCol>
              </a:tblGrid>
              <a:tr h="4476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WP</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Organisational Programme</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Programme</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Tasks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48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WP1</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Operational &amp; Knowledge Management</a:t>
                      </a:r>
                      <a:endParaRPr kumimoji="0" lang="en-GB" sz="1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Operational Management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Knowledge Management</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715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WP2</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Scientific Integration &amp; Co-ordination</a:t>
                      </a:r>
                      <a:endParaRPr kumimoji="0" lang="en-GB" sz="1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Scientific Management</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Balance &amp; Integration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Site Activity monitoring</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Theme Management</a:t>
                      </a:r>
                      <a:endParaRPr kumimoji="0" lang="en-GB" sz="1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715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WP3</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Joint Research</a:t>
                      </a:r>
                      <a:endParaRPr kumimoji="0" lang="en-GB" sz="1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Pump-Priming</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Harvest</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Challenges</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Conference &amp; Workshop Organisation</a:t>
                      </a:r>
                      <a:endParaRPr kumimoji="0" lang="en-GB" sz="1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382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WP4</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chemeClr val="tx1"/>
                          </a:solidFill>
                          <a:effectLst/>
                          <a:latin typeface="Times New Roman" pitchFamily="18" charset="0"/>
                          <a:cs typeface="Times New Roman" pitchFamily="18" charset="0"/>
                        </a:rPr>
                        <a:t>Mobility</a:t>
                      </a:r>
                      <a:endParaRPr kumimoji="0" lang="en-GB" sz="1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Internal Visiting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Conference &amp; Workshop Attendance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External Visitor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715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WP5</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Times New Roman" pitchFamily="18" charset="0"/>
                          <a:cs typeface="Times New Roman" pitchFamily="18" charset="0"/>
                        </a:rPr>
                        <a:t>Outreach</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Curriculum Development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Liaison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Brokerage of Expertise &amp; Public Outreach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Industrial Club, IPR &amp; Exploitation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Knowledge 4 All Foundation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Footer Placeholder 3"/>
          <p:cNvSpPr>
            <a:spLocks noGrp="1"/>
          </p:cNvSpPr>
          <p:nvPr>
            <p:ph type="ftr" sz="quarter" idx="10"/>
          </p:nvPr>
        </p:nvSpPr>
        <p:spPr/>
        <p:txBody>
          <a:bodyPr/>
          <a:lstStyle/>
          <a:p>
            <a:pPr>
              <a:defRPr/>
            </a:pPr>
            <a:r>
              <a:rPr lang="en-GB" smtClean="0"/>
              <a:t>PASCAL2 Overview</a:t>
            </a: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GB" dirty="0" smtClean="0"/>
              <a:t>Funding/activities</a:t>
            </a:r>
          </a:p>
        </p:txBody>
      </p:sp>
      <p:sp>
        <p:nvSpPr>
          <p:cNvPr id="21508" name="Rectangle 3"/>
          <p:cNvSpPr>
            <a:spLocks noGrp="1" noChangeArrowheads="1"/>
          </p:cNvSpPr>
          <p:nvPr>
            <p:ph type="body" idx="1"/>
          </p:nvPr>
        </p:nvSpPr>
        <p:spPr/>
        <p:txBody>
          <a:bodyPr/>
          <a:lstStyle/>
          <a:p>
            <a:pPr>
              <a:lnSpc>
                <a:spcPct val="90000"/>
              </a:lnSpc>
            </a:pPr>
            <a:r>
              <a:rPr lang="en-GB" sz="2400" dirty="0" smtClean="0"/>
              <a:t>33% of funding for site allocation, remainder for programme activities</a:t>
            </a:r>
          </a:p>
          <a:p>
            <a:pPr>
              <a:lnSpc>
                <a:spcPct val="90000"/>
              </a:lnSpc>
            </a:pPr>
            <a:r>
              <a:rPr lang="en-GB" sz="2400" dirty="0" smtClean="0"/>
              <a:t>Second, third, fourth and fifth year site allocation was decided by normal procedure </a:t>
            </a:r>
          </a:p>
          <a:p>
            <a:pPr>
              <a:lnSpc>
                <a:spcPct val="90000"/>
              </a:lnSpc>
            </a:pPr>
            <a:r>
              <a:rPr lang="en-GB" sz="2400" dirty="0" smtClean="0"/>
              <a:t>Funding implementation for non-B members is working smoothly </a:t>
            </a:r>
          </a:p>
          <a:p>
            <a:pPr>
              <a:lnSpc>
                <a:spcPct val="90000"/>
              </a:lnSpc>
            </a:pPr>
            <a:r>
              <a:rPr lang="en-GB" sz="2400" dirty="0" smtClean="0"/>
              <a:t>Delayed transition to Beneficiary status for five Non-beneficiaries has been finalised</a:t>
            </a:r>
          </a:p>
          <a:p>
            <a:pPr>
              <a:lnSpc>
                <a:spcPct val="90000"/>
              </a:lnSpc>
            </a:pPr>
            <a:r>
              <a:rPr lang="en-GB" sz="2400" dirty="0" smtClean="0"/>
              <a:t>Percentage of funding across the programmes has remained unchanged, but some programmes reduced in final year</a:t>
            </a:r>
          </a:p>
        </p:txBody>
      </p:sp>
      <p:sp>
        <p:nvSpPr>
          <p:cNvPr id="4" name="Footer Placeholder 3"/>
          <p:cNvSpPr>
            <a:spLocks noGrp="1"/>
          </p:cNvSpPr>
          <p:nvPr>
            <p:ph type="ftr" sz="quarter" idx="10"/>
          </p:nvPr>
        </p:nvSpPr>
        <p:spPr/>
        <p:txBody>
          <a:bodyPr/>
          <a:lstStyle/>
          <a:p>
            <a:r>
              <a:rPr lang="en-GB" smtClean="0"/>
              <a:t>PASCAL2 Overview</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GB" sz="3200" smtClean="0"/>
              <a:t>Breakdown of Programme budget</a:t>
            </a:r>
          </a:p>
        </p:txBody>
      </p:sp>
      <p:graphicFrame>
        <p:nvGraphicFramePr>
          <p:cNvPr id="336256" name="Group 384"/>
          <p:cNvGraphicFramePr>
            <a:graphicFrameLocks noGrp="1"/>
          </p:cNvGraphicFramePr>
          <p:nvPr>
            <p:ph idx="1"/>
          </p:nvPr>
        </p:nvGraphicFramePr>
        <p:xfrm>
          <a:off x="457200" y="1295400"/>
          <a:ext cx="8229600" cy="5122545"/>
        </p:xfrm>
        <a:graphic>
          <a:graphicData uri="http://schemas.openxmlformats.org/drawingml/2006/table">
            <a:tbl>
              <a:tblPr/>
              <a:tblGrid>
                <a:gridCol w="1069975">
                  <a:extLst>
                    <a:ext uri="{9D8B030D-6E8A-4147-A177-3AD203B41FA5}">
                      <a16:colId xmlns:a16="http://schemas.microsoft.com/office/drawing/2014/main" val="20000"/>
                    </a:ext>
                  </a:extLst>
                </a:gridCol>
                <a:gridCol w="5399088">
                  <a:extLst>
                    <a:ext uri="{9D8B030D-6E8A-4147-A177-3AD203B41FA5}">
                      <a16:colId xmlns:a16="http://schemas.microsoft.com/office/drawing/2014/main" val="20001"/>
                    </a:ext>
                  </a:extLst>
                </a:gridCol>
                <a:gridCol w="1760537">
                  <a:extLst>
                    <a:ext uri="{9D8B030D-6E8A-4147-A177-3AD203B41FA5}">
                      <a16:colId xmlns:a16="http://schemas.microsoft.com/office/drawing/2014/main" val="20002"/>
                    </a:ext>
                  </a:extLst>
                </a:gridCol>
              </a:tblGrid>
              <a:tr h="2159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Times New Roman" pitchFamily="18" charset="0"/>
                          <a:cs typeface="Times New Roman" pitchFamily="18" charset="0"/>
                        </a:rPr>
                        <a:t>WP</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Programme</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smtClean="0">
                          <a:ln>
                            <a:noFill/>
                          </a:ln>
                          <a:solidFill>
                            <a:schemeClr val="tx1"/>
                          </a:solidFill>
                          <a:effectLst/>
                          <a:latin typeface="Times New Roman" pitchFamily="18" charset="0"/>
                          <a:cs typeface="Times New Roman" pitchFamily="18" charset="0"/>
                        </a:rPr>
                        <a:t>Budget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900">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WP1</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Knowledge Management</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6.0</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5900">
                <a:tc vMerge="1">
                  <a:txBody>
                    <a:bodyPr/>
                    <a:lstStyle/>
                    <a:p>
                      <a:endParaRPr lang="en-GB"/>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Operational Management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9.5</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7488">
                <a:tc row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WP2</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Scientific Management</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4.5</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5900">
                <a:tc vMerge="1">
                  <a:txBody>
                    <a:bodyPr/>
                    <a:lstStyle/>
                    <a:p>
                      <a:endParaRPr lang="en-GB"/>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Balance &amp; Integration </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0.5</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vMerge="1">
                  <a:txBody>
                    <a:bodyPr/>
                    <a:lstStyle/>
                    <a:p>
                      <a:endParaRPr lang="en-GB"/>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Site Activity </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0.5</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vMerge="1">
                  <a:txBody>
                    <a:bodyPr/>
                    <a:lstStyle/>
                    <a:p>
                      <a:endParaRPr lang="en-GB"/>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Theme Management</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0.5</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7488">
                <a:tc row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WP3</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Infrastructure/pump-priming </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12.0</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5900">
                <a:tc vMerge="1">
                  <a:txBody>
                    <a:bodyPr/>
                    <a:lstStyle/>
                    <a:p>
                      <a:endParaRPr lang="en-GB"/>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Harvest</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5.0</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7488">
                <a:tc vMerge="1">
                  <a:txBody>
                    <a:bodyPr/>
                    <a:lstStyle/>
                    <a:p>
                      <a:endParaRPr lang="en-GB"/>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Challenges </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6.0</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5900">
                <a:tc vMerge="1">
                  <a:txBody>
                    <a:bodyPr/>
                    <a:lstStyle/>
                    <a:p>
                      <a:endParaRPr lang="en-GB"/>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Conference &amp; Workshop Organisation </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11.0</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7488">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WP4</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Internal Visiting </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15900">
                <a:tc vMerge="1">
                  <a:txBody>
                    <a:bodyPr/>
                    <a:lstStyle/>
                    <a:p>
                      <a:endParaRPr lang="en-GB"/>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Conference &amp; Workshop Attendance </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5900">
                <a:tc vMerge="1">
                  <a:txBody>
                    <a:bodyPr/>
                    <a:lstStyle/>
                    <a:p>
                      <a:endParaRPr lang="en-GB"/>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External Visitor </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17488">
                <a:tc row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WP5</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Curriculum Development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0.5</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5900">
                <a:tc vMerge="1">
                  <a:txBody>
                    <a:bodyPr/>
                    <a:lstStyle/>
                    <a:p>
                      <a:endParaRPr lang="en-GB"/>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Times New Roman" pitchFamily="18" charset="0"/>
                          <a:cs typeface="Times New Roman" pitchFamily="18" charset="0"/>
                        </a:rPr>
                        <a:t>Liaison Programme</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0.5</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17488">
                <a:tc vMerge="1">
                  <a:txBody>
                    <a:bodyPr/>
                    <a:lstStyle/>
                    <a:p>
                      <a:endParaRPr lang="en-GB"/>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Brokerage of Expertise &amp; Public Outreach </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15900">
                <a:tc vMerge="1">
                  <a:txBody>
                    <a:bodyPr/>
                    <a:lstStyle/>
                    <a:p>
                      <a:endParaRPr lang="en-GB"/>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Industrial Club, IPR &amp; Exploitation</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0.5</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GB" sz="1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Site Activity Funding</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33.0</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GB" sz="1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Reserve</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244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GB" sz="1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Total</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Times New Roman" pitchFamily="18" charset="0"/>
                          <a:cs typeface="Times New Roman" pitchFamily="18" charset="0"/>
                        </a:rPr>
                        <a:t>100.0</a:t>
                      </a:r>
                      <a:endParaRPr kumimoji="0" lang="en-GB"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bl>
          </a:graphicData>
        </a:graphic>
      </p:graphicFrame>
      <p:sp>
        <p:nvSpPr>
          <p:cNvPr id="4" name="Footer Placeholder 3"/>
          <p:cNvSpPr>
            <a:spLocks noGrp="1"/>
          </p:cNvSpPr>
          <p:nvPr>
            <p:ph type="ftr" sz="quarter" idx="10"/>
          </p:nvPr>
        </p:nvSpPr>
        <p:spPr/>
        <p:txBody>
          <a:bodyPr/>
          <a:lstStyle/>
          <a:p>
            <a:pPr>
              <a:defRPr/>
            </a:pPr>
            <a:r>
              <a:rPr lang="en-GB" smtClean="0"/>
              <a:t>PASCAL2 Overview</a:t>
            </a:r>
            <a:endParaRPr lang="en-GB"/>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AULTFONTSIZE" val="10"/>
  <p:tag name="DEFAULTWIDTH" val="513"/>
  <p:tag name="DEFAULTHEIGHT" val="376"/>
</p:tagLst>
</file>

<file path=ppt/theme/theme1.xml><?xml version="1.0" encoding="utf-8"?>
<a:theme xmlns:a="http://schemas.openxmlformats.org/drawingml/2006/main" name="Level">
  <a:themeElements>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fontScheme name="Leve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20631</TotalTime>
  <Words>3685</Words>
  <Application>Microsoft Office PowerPoint</Application>
  <PresentationFormat>On-screen Show (4:3)</PresentationFormat>
  <Paragraphs>661</Paragraphs>
  <Slides>66</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66</vt:i4>
      </vt:variant>
    </vt:vector>
  </HeadingPairs>
  <TitlesOfParts>
    <vt:vector size="76" baseType="lpstr">
      <vt:lpstr>ＭＳ Ｐゴシック</vt:lpstr>
      <vt:lpstr>Arial</vt:lpstr>
      <vt:lpstr>Calibri</vt:lpstr>
      <vt:lpstr>DejaVu Sans</vt:lpstr>
      <vt:lpstr>Lucida Handwriting</vt:lpstr>
      <vt:lpstr>Lucida Sans Unicode</vt:lpstr>
      <vt:lpstr>Times New Roman</vt:lpstr>
      <vt:lpstr>Verdana</vt:lpstr>
      <vt:lpstr>Wingdings</vt:lpstr>
      <vt:lpstr>Level</vt:lpstr>
      <vt:lpstr>PASCAL2 (FP7-IST-NoE) Pattern Analysis, Statistical Modeling and Computational Learning</vt:lpstr>
      <vt:lpstr>Mission statement</vt:lpstr>
      <vt:lpstr>Core Challenges</vt:lpstr>
      <vt:lpstr>Management Structure</vt:lpstr>
      <vt:lpstr>Programme Managers</vt:lpstr>
      <vt:lpstr>Programme Managers</vt:lpstr>
      <vt:lpstr>Work Packages</vt:lpstr>
      <vt:lpstr>Funding/activities</vt:lpstr>
      <vt:lpstr>Breakdown of Programme budget</vt:lpstr>
      <vt:lpstr>PASCAL – Yr 2 highlights </vt:lpstr>
      <vt:lpstr>PASCAL - Some Statistics</vt:lpstr>
      <vt:lpstr>PASCAL2 Yr 2 Membership</vt:lpstr>
      <vt:lpstr>PowerPoint Presentation</vt:lpstr>
      <vt:lpstr>PowerPoint Presentation</vt:lpstr>
      <vt:lpstr>Headline Achievements</vt:lpstr>
      <vt:lpstr>Headline Achievements</vt:lpstr>
      <vt:lpstr>Headline Achievements</vt:lpstr>
      <vt:lpstr>Headline Achievements</vt:lpstr>
      <vt:lpstr>Headline Achievements</vt:lpstr>
      <vt:lpstr>PASCAL Impact</vt:lpstr>
      <vt:lpstr>PASCAL Impact</vt:lpstr>
      <vt:lpstr>Operational Management Programme</vt:lpstr>
      <vt:lpstr>Operational Management Programme</vt:lpstr>
      <vt:lpstr>Programme Requests</vt:lpstr>
      <vt:lpstr>Scientific and Thematic Programme Management</vt:lpstr>
      <vt:lpstr>Cognitive Architecture and Robotics</vt:lpstr>
      <vt:lpstr>Cognitive Inference and Neuroimaging</vt:lpstr>
      <vt:lpstr>Activity recognition: a machine learning approach</vt:lpstr>
      <vt:lpstr>Machine learning for multimodal interaction </vt:lpstr>
      <vt:lpstr>Machine learning for multimodal interaction </vt:lpstr>
      <vt:lpstr>Workshop Organisation Programme</vt:lpstr>
      <vt:lpstr>Workshop programme</vt:lpstr>
      <vt:lpstr>Workshop programme</vt:lpstr>
      <vt:lpstr>Workshop programme</vt:lpstr>
      <vt:lpstr>Workshop programme</vt:lpstr>
      <vt:lpstr>Pump-priming Report</vt:lpstr>
      <vt:lpstr>PASCAL2 Pump-priming Overview</vt:lpstr>
      <vt:lpstr>Pump-priming projects Call I http://videolectures.net/ecmlpkdd09_pascal_steering/ (pascal_meet2009)</vt:lpstr>
      <vt:lpstr>Pump-priming projects Call II</vt:lpstr>
      <vt:lpstr>Pump-priming projects Call III</vt:lpstr>
      <vt:lpstr>Infrastructure</vt:lpstr>
      <vt:lpstr>mldata - Overview</vt:lpstr>
      <vt:lpstr>mldata – landing page</vt:lpstr>
      <vt:lpstr>mldata – data sets view</vt:lpstr>
      <vt:lpstr>mldata - Statistics</vt:lpstr>
      <vt:lpstr>mldata - outlook</vt:lpstr>
      <vt:lpstr>Balance and Integration</vt:lpstr>
      <vt:lpstr>B&amp;I Activity</vt:lpstr>
      <vt:lpstr>Site Funding</vt:lpstr>
      <vt:lpstr>PowerPoint Presentation</vt:lpstr>
      <vt:lpstr>Liaison programme</vt:lpstr>
      <vt:lpstr>Liaison programme</vt:lpstr>
      <vt:lpstr>Challenge Programme</vt:lpstr>
      <vt:lpstr>Curriculum development programme report </vt:lpstr>
      <vt:lpstr>TML 2012</vt:lpstr>
      <vt:lpstr>Ghana-PASCAL cooperation</vt:lpstr>
      <vt:lpstr>Ghana: lessons learnt</vt:lpstr>
      <vt:lpstr>Internal Visiting </vt:lpstr>
      <vt:lpstr>Internal Visiting</vt:lpstr>
      <vt:lpstr>PowerPoint Presentation</vt:lpstr>
      <vt:lpstr>Legacy </vt:lpstr>
      <vt:lpstr>Legacy projects</vt:lpstr>
      <vt:lpstr>PASCAL Legacy</vt:lpstr>
      <vt:lpstr>PASCAL Legacy</vt:lpstr>
      <vt:lpstr>Some possible ideas ...</vt:lpstr>
      <vt:lpstr>Some possible ideas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JST</dc:creator>
  <cp:lastModifiedBy>jst</cp:lastModifiedBy>
  <cp:revision>350</cp:revision>
  <cp:lastPrinted>1601-01-01T00:00:00Z</cp:lastPrinted>
  <dcterms:created xsi:type="dcterms:W3CDTF">1601-01-01T00:00:00Z</dcterms:created>
  <dcterms:modified xsi:type="dcterms:W3CDTF">2019-04-02T15:27:05Z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